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80" d="100"/>
          <a:sy n="80" d="100"/>
        </p:scale>
        <p:origin x="-8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601C954-B220-4CCA-A46C-BA8A6FAB19D3}" type="datetimeFigureOut">
              <a:rPr lang="en-US"/>
              <a:pPr>
                <a:defRPr/>
              </a:pPr>
              <a:t>10/26/2011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8375DED-AACB-4467-9CA6-60644A2179C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C1E15CC-5864-4420-8373-76C532418E12}" type="datetime1">
              <a:rPr lang="en-US"/>
              <a:pPr>
                <a:defRPr/>
              </a:pPr>
              <a:t>10/26/2011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589A66-4802-4209-8EBB-F65338E183F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03C1A3-718D-4EF1-BA67-C343B27D99DF}" type="datetime1">
              <a:rPr lang="en-US"/>
              <a:pPr>
                <a:defRPr/>
              </a:pPr>
              <a:t>10/26/2011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CB8F09-B559-4200-A492-CBFA9615A0B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21EC54-F4D2-4505-8792-BBE703184222}" type="datetime1">
              <a:rPr lang="en-US"/>
              <a:pPr>
                <a:defRPr/>
              </a:pPr>
              <a:t>10/26/2011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42B1EE-A6D6-43B0-9AA2-FCF5C1CA07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491EBF-1D0C-4097-AEEB-C10B58733015}" type="datetime1">
              <a:rPr lang="en-US"/>
              <a:pPr>
                <a:defRPr/>
              </a:pPr>
              <a:t>10/26/2011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15F6E5-8A78-48C7-8116-AEEF3108354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D589E9-4962-4241-83D6-7AA07CA4552B}" type="datetime1">
              <a:rPr lang="en-US"/>
              <a:pPr>
                <a:defRPr/>
              </a:pPr>
              <a:t>10/26/2011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B3D8E9-3E4C-41CE-85D0-48E848D14F6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F190CB1-54A8-415C-8AFD-3DCC04625D3C}" type="datetime1">
              <a:rPr lang="en-US"/>
              <a:pPr>
                <a:defRPr/>
              </a:pPr>
              <a:t>10/26/2011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9F5EA8-37C9-4095-B35D-A70DB5D9BC2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56812BD-0B1D-4C42-A12A-306849D4372B}" type="datetime1">
              <a:rPr lang="en-US"/>
              <a:pPr>
                <a:defRPr/>
              </a:pPr>
              <a:t>10/26/2011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DF780C-F03C-4A8F-ADD2-14698446F78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839A2A8-3736-46A7-8385-2293988568B2}" type="datetime1">
              <a:rPr lang="en-US"/>
              <a:pPr>
                <a:defRPr/>
              </a:pPr>
              <a:t>10/26/2011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4A4A3A-3408-49ED-8670-D119794C411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3FC82D-306E-4B6D-8586-F8E0ECF92C63}" type="datetime1">
              <a:rPr lang="en-US"/>
              <a:pPr>
                <a:defRPr/>
              </a:pPr>
              <a:t>10/26/2011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671DF70-FE91-44A3-8764-52AA28B429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D721C5-FF67-403B-B482-4175B22FE049}" type="datetime1">
              <a:rPr lang="en-US"/>
              <a:pPr>
                <a:defRPr/>
              </a:pPr>
              <a:t>10/26/2011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643A0E-E8C7-4BA6-BA1B-94C6BD1490B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F57C2D-C4F6-4000-B3DB-32DA17520923}" type="datetime1">
              <a:rPr lang="en-US"/>
              <a:pPr>
                <a:defRPr/>
              </a:pPr>
              <a:t>10/26/2011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001CBA-F2E4-42B1-80D1-8322877F80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310595B-2DEA-4DA9-9C3A-7FF484B56188}" type="datetime1">
              <a:rPr lang="en-US"/>
              <a:pPr>
                <a:defRPr/>
              </a:pPr>
              <a:t>10/26/2011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B660A92-F006-4840-8F2B-5BC26FEDEE9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hsaa.or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descr="C:\B19C9AC5\75840F4C-E016-4B52-B7C7-D547C09787E5_files\image001.jpg"/>
          <p:cNvPicPr>
            <a:picLocks noChangeAspect="1" noChangeArrowheads="1"/>
          </p:cNvPicPr>
          <p:nvPr/>
        </p:nvPicPr>
        <p:blipFill>
          <a:blip r:embed="rId2"/>
          <a:srcRect/>
          <a:stretch>
            <a:fillRect/>
          </a:stretch>
        </p:blipFill>
        <p:spPr bwMode="auto">
          <a:xfrm>
            <a:off x="0" y="457200"/>
            <a:ext cx="9144000" cy="6191250"/>
          </a:xfrm>
          <a:prstGeom prst="rect">
            <a:avLst/>
          </a:prstGeom>
          <a:no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14343"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346" name="TextBox 14"/>
          <p:cNvSpPr txBox="1">
            <a:spLocks noChangeArrowheads="1"/>
          </p:cNvSpPr>
          <p:nvPr/>
        </p:nvSpPr>
        <p:spPr bwMode="auto">
          <a:xfrm>
            <a:off x="2362200" y="1905000"/>
            <a:ext cx="4419600" cy="1552575"/>
          </a:xfrm>
          <a:prstGeom prst="rect">
            <a:avLst/>
          </a:prstGeom>
          <a:solidFill>
            <a:schemeClr val="bg2"/>
          </a:solidFill>
          <a:ln w="9525">
            <a:noFill/>
            <a:miter lim="800000"/>
            <a:headEnd/>
            <a:tailEnd/>
          </a:ln>
        </p:spPr>
        <p:txBody>
          <a:bodyPr>
            <a:spAutoFit/>
          </a:bodyPr>
          <a:lstStyle/>
          <a:p>
            <a:r>
              <a:rPr lang="en-US" sz="2400">
                <a:solidFill>
                  <a:srgbClr val="0070C0"/>
                </a:solidFill>
                <a:latin typeface="Calibri" pitchFamily="34" charset="0"/>
              </a:rPr>
              <a:t>…..has mandated the following 3-crew pre-game procedures for all regular season, district, regional, and state play-off contests.</a:t>
            </a:r>
          </a:p>
        </p:txBody>
      </p:sp>
      <p:pic>
        <p:nvPicPr>
          <p:cNvPr id="10244" name="Picture 4" descr="Home">
            <a:hlinkClick r:id="rId3"/>
          </p:cNvPr>
          <p:cNvPicPr>
            <a:picLocks noChangeAspect="1" noChangeArrowheads="1"/>
          </p:cNvPicPr>
          <p:nvPr/>
        </p:nvPicPr>
        <p:blipFill>
          <a:blip r:embed="rId4"/>
          <a:srcRect/>
          <a:stretch>
            <a:fillRect/>
          </a:stretch>
        </p:blipFill>
        <p:spPr bwMode="auto">
          <a:xfrm>
            <a:off x="3429000" y="1371600"/>
            <a:ext cx="2000250" cy="447675"/>
          </a:xfrm>
          <a:prstGeom prst="rect">
            <a:avLst/>
          </a:prstGeom>
          <a:noFill/>
          <a:ln w="9525">
            <a:noFill/>
            <a:miter lim="800000"/>
            <a:headEnd/>
            <a:tailEnd/>
          </a:ln>
        </p:spPr>
      </p:pic>
      <p:sp>
        <p:nvSpPr>
          <p:cNvPr id="16" name="Slide Number Placeholder 15"/>
          <p:cNvSpPr>
            <a:spLocks noGrp="1"/>
          </p:cNvSpPr>
          <p:nvPr>
            <p:ph type="sldNum" sz="quarter" idx="12"/>
          </p:nvPr>
        </p:nvSpPr>
        <p:spPr/>
        <p:txBody>
          <a:bodyPr/>
          <a:lstStyle/>
          <a:p>
            <a:pPr>
              <a:defRPr/>
            </a:pPr>
            <a:fld id="{34DEB064-AF31-4C9E-BBD7-7DEECFF74E6D}" type="slidenum">
              <a:rPr lang="en-US"/>
              <a:pPr>
                <a:defRPr/>
              </a:pPr>
              <a:t>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hold" nodeType="afterEffect">
                                  <p:stCondLst>
                                    <p:cond delay="0"/>
                                  </p:stCondLst>
                                  <p:childTnLst>
                                    <p:animClr clrSpc="rgb" dir="cw">
                                      <p:cBhvr override="childStyle">
                                        <p:cTn id="6" dur="250" autoRev="1" fill="hold"/>
                                        <p:tgtEl>
                                          <p:spTgt spid="10244"/>
                                        </p:tgtEl>
                                        <p:attrNameLst>
                                          <p:attrName>style.color</p:attrName>
                                        </p:attrNameLst>
                                      </p:cBhvr>
                                      <p:to>
                                        <a:schemeClr val="bg1"/>
                                      </p:to>
                                    </p:animClr>
                                    <p:animClr clrSpc="rgb" dir="cw">
                                      <p:cBhvr>
                                        <p:cTn id="7" dur="250" autoRev="1" fill="hold"/>
                                        <p:tgtEl>
                                          <p:spTgt spid="10244"/>
                                        </p:tgtEl>
                                        <p:attrNameLst>
                                          <p:attrName>fillcolor</p:attrName>
                                        </p:attrNameLst>
                                      </p:cBhvr>
                                      <p:to>
                                        <a:schemeClr val="bg1"/>
                                      </p:to>
                                    </p:animClr>
                                    <p:set>
                                      <p:cBhvr>
                                        <p:cTn id="8" dur="250" autoRev="1" fill="hold"/>
                                        <p:tgtEl>
                                          <p:spTgt spid="10244"/>
                                        </p:tgtEl>
                                        <p:attrNameLst>
                                          <p:attrName>fill.type</p:attrName>
                                        </p:attrNameLst>
                                      </p:cBhvr>
                                      <p:to>
                                        <p:strVal val="solid"/>
                                      </p:to>
                                    </p:set>
                                    <p:set>
                                      <p:cBhvr>
                                        <p:cTn id="9" dur="250" autoRev="1" fill="hold"/>
                                        <p:tgtEl>
                                          <p:spTgt spid="10244"/>
                                        </p:tgtEl>
                                        <p:attrNameLst>
                                          <p:attrName>fill.on</p:attrName>
                                        </p:attrNameLst>
                                      </p:cBhvr>
                                      <p:to>
                                        <p:strVal val="true"/>
                                      </p:to>
                                    </p:set>
                                  </p:childTnLst>
                                </p:cTn>
                              </p:par>
                            </p:childTnLst>
                          </p:cTn>
                        </p:par>
                        <p:par>
                          <p:cTn id="10" fill="hold">
                            <p:stCondLst>
                              <p:cond delay="500"/>
                            </p:stCondLst>
                            <p:childTnLst>
                              <p:par>
                                <p:cTn id="11" presetID="8" presetClass="emph" presetSubtype="0" fill="hold" nodeType="afterEffect">
                                  <p:stCondLst>
                                    <p:cond delay="0"/>
                                  </p:stCondLst>
                                  <p:childTnLst>
                                    <p:animRot by="21600000">
                                      <p:cBhvr>
                                        <p:cTn id="12" dur="2000" fill="hold"/>
                                        <p:tgtEl>
                                          <p:spTgt spid="1024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descr="C:\B19C9AC5\75840F4C-E016-4B52-B7C7-D547C09787E5_files\image001.jpg"/>
          <p:cNvPicPr>
            <a:picLocks noChangeAspect="1" noChangeArrowheads="1"/>
          </p:cNvPicPr>
          <p:nvPr/>
        </p:nvPicPr>
        <p:blipFill>
          <a:blip r:embed="rId2"/>
          <a:srcRect/>
          <a:stretch>
            <a:fillRect/>
          </a:stretch>
        </p:blipFill>
        <p:spPr bwMode="auto">
          <a:xfrm>
            <a:off x="0" y="45720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23559"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48768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
        <p:nvSpPr>
          <p:cNvPr id="16" name="Oval 15"/>
          <p:cNvSpPr/>
          <p:nvPr/>
        </p:nvSpPr>
        <p:spPr>
          <a:xfrm>
            <a:off x="41910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17" name="Oval 16"/>
          <p:cNvSpPr/>
          <p:nvPr/>
        </p:nvSpPr>
        <p:spPr>
          <a:xfrm>
            <a:off x="6019800" y="4572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2057400" y="4572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27" name="TextBox 26"/>
          <p:cNvSpPr txBox="1">
            <a:spLocks noChangeArrowheads="1"/>
          </p:cNvSpPr>
          <p:nvPr/>
        </p:nvSpPr>
        <p:spPr bwMode="auto">
          <a:xfrm>
            <a:off x="2971800" y="1905000"/>
            <a:ext cx="2971800" cy="3416300"/>
          </a:xfrm>
          <a:prstGeom prst="rect">
            <a:avLst/>
          </a:prstGeom>
          <a:solidFill>
            <a:srgbClr val="FFFFCC"/>
          </a:solidFill>
          <a:ln w="9525">
            <a:noFill/>
            <a:miter lim="800000"/>
            <a:headEnd/>
            <a:tailEnd/>
          </a:ln>
        </p:spPr>
        <p:txBody>
          <a:bodyPr>
            <a:spAutoFit/>
          </a:bodyPr>
          <a:lstStyle/>
          <a:p>
            <a:r>
              <a:rPr lang="en-US">
                <a:latin typeface="Calibri" pitchFamily="34" charset="0"/>
              </a:rPr>
              <a:t>After the national anthem and the introductions of the players, the officials should leave their positions at the scorer's table and go to specific locations on the court. The referee takes the ball and moves to a spot near the far sideline, facing the scorer's table. U1 and U2 go to the blocks opposite the team benches.</a:t>
            </a:r>
            <a:endParaRPr lang="en-US" b="1">
              <a:solidFill>
                <a:schemeClr val="tx2"/>
              </a:solidFill>
              <a:latin typeface="Calibri" pitchFamily="34" charset="0"/>
            </a:endParaRPr>
          </a:p>
        </p:txBody>
      </p:sp>
      <p:sp>
        <p:nvSpPr>
          <p:cNvPr id="22" name="Flowchart: Connector 21"/>
          <p:cNvSpPr/>
          <p:nvPr/>
        </p:nvSpPr>
        <p:spPr>
          <a:xfrm>
            <a:off x="23622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3</a:t>
            </a:r>
            <a:endParaRPr lang="en-US" dirty="0">
              <a:solidFill>
                <a:schemeClr val="bg1"/>
              </a:solidFill>
            </a:endParaRPr>
          </a:p>
        </p:txBody>
      </p:sp>
      <p:sp>
        <p:nvSpPr>
          <p:cNvPr id="24" name="Flowchart: Connector 23"/>
          <p:cNvSpPr/>
          <p:nvPr/>
        </p:nvSpPr>
        <p:spPr>
          <a:xfrm>
            <a:off x="20574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4</a:t>
            </a:r>
            <a:endParaRPr lang="en-US" dirty="0">
              <a:solidFill>
                <a:schemeClr val="bg1"/>
              </a:solidFill>
            </a:endParaRPr>
          </a:p>
        </p:txBody>
      </p:sp>
      <p:sp>
        <p:nvSpPr>
          <p:cNvPr id="28" name="Flowchart: Connector 27"/>
          <p:cNvSpPr/>
          <p:nvPr/>
        </p:nvSpPr>
        <p:spPr>
          <a:xfrm>
            <a:off x="26670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2</a:t>
            </a:r>
            <a:endParaRPr lang="en-US" dirty="0">
              <a:solidFill>
                <a:schemeClr val="bg1"/>
              </a:solidFill>
            </a:endParaRPr>
          </a:p>
        </p:txBody>
      </p:sp>
      <p:sp>
        <p:nvSpPr>
          <p:cNvPr id="29" name="Flowchart: Connector 28"/>
          <p:cNvSpPr/>
          <p:nvPr/>
        </p:nvSpPr>
        <p:spPr>
          <a:xfrm>
            <a:off x="29718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1</a:t>
            </a:r>
            <a:endParaRPr lang="en-US" dirty="0">
              <a:solidFill>
                <a:schemeClr val="bg1"/>
              </a:solidFill>
            </a:endParaRPr>
          </a:p>
        </p:txBody>
      </p:sp>
      <p:sp>
        <p:nvSpPr>
          <p:cNvPr id="30" name="Flowchart: Connector 29"/>
          <p:cNvSpPr/>
          <p:nvPr/>
        </p:nvSpPr>
        <p:spPr>
          <a:xfrm>
            <a:off x="11430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37" name="Flowchart: Connector 36"/>
          <p:cNvSpPr/>
          <p:nvPr/>
        </p:nvSpPr>
        <p:spPr>
          <a:xfrm>
            <a:off x="69342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4</a:t>
            </a:r>
            <a:endParaRPr lang="en-US" dirty="0">
              <a:solidFill>
                <a:schemeClr val="bg1"/>
              </a:solidFill>
            </a:endParaRPr>
          </a:p>
        </p:txBody>
      </p:sp>
      <p:sp>
        <p:nvSpPr>
          <p:cNvPr id="38" name="Flowchart: Connector 37"/>
          <p:cNvSpPr/>
          <p:nvPr/>
        </p:nvSpPr>
        <p:spPr>
          <a:xfrm>
            <a:off x="66294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3</a:t>
            </a:r>
            <a:endParaRPr lang="en-US" dirty="0">
              <a:solidFill>
                <a:schemeClr val="bg1"/>
              </a:solidFill>
            </a:endParaRPr>
          </a:p>
        </p:txBody>
      </p:sp>
      <p:sp>
        <p:nvSpPr>
          <p:cNvPr id="39" name="Flowchart: Connector 38"/>
          <p:cNvSpPr/>
          <p:nvPr/>
        </p:nvSpPr>
        <p:spPr>
          <a:xfrm>
            <a:off x="63246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2</a:t>
            </a:r>
            <a:endParaRPr lang="en-US" dirty="0">
              <a:solidFill>
                <a:schemeClr val="bg1"/>
              </a:solidFill>
            </a:endParaRPr>
          </a:p>
        </p:txBody>
      </p:sp>
      <p:sp>
        <p:nvSpPr>
          <p:cNvPr id="40" name="Flowchart: Connector 39"/>
          <p:cNvSpPr/>
          <p:nvPr/>
        </p:nvSpPr>
        <p:spPr>
          <a:xfrm>
            <a:off x="60198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1</a:t>
            </a:r>
            <a:endParaRPr lang="en-US" dirty="0">
              <a:solidFill>
                <a:schemeClr val="bg1"/>
              </a:solidFill>
            </a:endParaRPr>
          </a:p>
        </p:txBody>
      </p:sp>
      <p:sp>
        <p:nvSpPr>
          <p:cNvPr id="41" name="Flowchart: Connector 40"/>
          <p:cNvSpPr/>
          <p:nvPr/>
        </p:nvSpPr>
        <p:spPr>
          <a:xfrm>
            <a:off x="72390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5</a:t>
            </a:r>
            <a:endParaRPr lang="en-US" dirty="0">
              <a:solidFill>
                <a:schemeClr val="bg1"/>
              </a:solidFill>
            </a:endParaRPr>
          </a:p>
        </p:txBody>
      </p:sp>
      <p:sp>
        <p:nvSpPr>
          <p:cNvPr id="42" name="Flowchart: Connector 41"/>
          <p:cNvSpPr/>
          <p:nvPr/>
        </p:nvSpPr>
        <p:spPr>
          <a:xfrm>
            <a:off x="78486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3" name="Flowchart: Connector 42"/>
          <p:cNvSpPr/>
          <p:nvPr/>
        </p:nvSpPr>
        <p:spPr>
          <a:xfrm>
            <a:off x="75438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4" name="Flowchart: Connector 43"/>
          <p:cNvSpPr/>
          <p:nvPr/>
        </p:nvSpPr>
        <p:spPr>
          <a:xfrm>
            <a:off x="8382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5" name="Flowchart: Connector 44"/>
          <p:cNvSpPr/>
          <p:nvPr/>
        </p:nvSpPr>
        <p:spPr>
          <a:xfrm>
            <a:off x="14478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6" name="Flowchart: Connector 45"/>
          <p:cNvSpPr/>
          <p:nvPr/>
        </p:nvSpPr>
        <p:spPr>
          <a:xfrm>
            <a:off x="17526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5</a:t>
            </a:r>
            <a:endParaRPr lang="en-US" dirty="0">
              <a:solidFill>
                <a:schemeClr val="bg1"/>
              </a:solidFill>
            </a:endParaRPr>
          </a:p>
        </p:txBody>
      </p:sp>
      <p:sp>
        <p:nvSpPr>
          <p:cNvPr id="35" name="Slide Number Placeholder 34"/>
          <p:cNvSpPr>
            <a:spLocks noGrp="1"/>
          </p:cNvSpPr>
          <p:nvPr>
            <p:ph type="sldNum" sz="quarter" idx="12"/>
          </p:nvPr>
        </p:nvSpPr>
        <p:spPr/>
        <p:txBody>
          <a:bodyPr/>
          <a:lstStyle/>
          <a:p>
            <a:pPr>
              <a:defRPr/>
            </a:pPr>
            <a:fld id="{AD607AD3-79F1-47B0-83CA-DB424F08A33B}" type="slidenum">
              <a:rPr lang="en-US"/>
              <a:pPr>
                <a:defRPr/>
              </a:pPr>
              <a:t>10</a:t>
            </a:fld>
            <a:endParaRPr lang="en-US" dirty="0"/>
          </a:p>
        </p:txBody>
      </p:sp>
      <p:sp>
        <p:nvSpPr>
          <p:cNvPr id="50" name="Oval 49"/>
          <p:cNvSpPr/>
          <p:nvPr/>
        </p:nvSpPr>
        <p:spPr>
          <a:xfrm>
            <a:off x="35052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pic>
        <p:nvPicPr>
          <p:cNvPr id="34" name="Picture 3"/>
          <p:cNvPicPr>
            <a:picLocks noChangeAspect="1" noChangeArrowheads="1"/>
          </p:cNvPicPr>
          <p:nvPr/>
        </p:nvPicPr>
        <p:blipFill>
          <a:blip r:embed="rId4"/>
          <a:srcRect/>
          <a:stretch>
            <a:fillRect/>
          </a:stretch>
        </p:blipFill>
        <p:spPr bwMode="auto">
          <a:xfrm>
            <a:off x="4495800" y="838200"/>
            <a:ext cx="352425" cy="357188"/>
          </a:xfrm>
          <a:prstGeom prst="rect">
            <a:avLst/>
          </a:prstGeom>
          <a:solidFill>
            <a:schemeClr val="tx1"/>
          </a:solid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2000"/>
                                        <p:tgtEl>
                                          <p:spTgt spid="27"/>
                                        </p:tgtEl>
                                      </p:cBhvr>
                                    </p:animEffect>
                                  </p:childTnLst>
                                </p:cTn>
                              </p:par>
                            </p:childTnLst>
                          </p:cTn>
                        </p:par>
                        <p:par>
                          <p:cTn id="8" fill="hold">
                            <p:stCondLst>
                              <p:cond delay="2000"/>
                            </p:stCondLst>
                            <p:childTnLst>
                              <p:par>
                                <p:cTn id="9" presetID="0" presetClass="path" presetSubtype="0" accel="50000" decel="50000" fill="hold" grpId="0" nodeType="afterEffect">
                                  <p:stCondLst>
                                    <p:cond delay="0"/>
                                  </p:stCondLst>
                                  <p:childTnLst>
                                    <p:animMotion origin="layout" path="M 6.66667E-6 -2.22222E-6 L -0.33333 0.48889 " pathEditMode="relative" ptsTypes="AA">
                                      <p:cBhvr>
                                        <p:cTn id="10" dur="2000" fill="hold"/>
                                        <p:tgtEl>
                                          <p:spTgt spid="50"/>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3.33333E-6 -1.11111E-6 L 0.34584 0.5 " pathEditMode="relative" rAng="0" ptsTypes="AA">
                                      <p:cBhvr>
                                        <p:cTn id="12" dur="2000" fill="hold"/>
                                        <p:tgtEl>
                                          <p:spTgt spid="15"/>
                                        </p:tgtEl>
                                        <p:attrNameLst>
                                          <p:attrName>ppt_x</p:attrName>
                                          <p:attrName>ppt_y</p:attrName>
                                        </p:attrNameLst>
                                      </p:cBhvr>
                                      <p:rCtr x="173" y="250"/>
                                    </p:animMotion>
                                  </p:childTnLst>
                                </p:cTn>
                              </p:par>
                              <p:par>
                                <p:cTn id="13" presetID="0" presetClass="path" presetSubtype="0" accel="50000" decel="50000" fill="hold" grpId="0" nodeType="withEffect">
                                  <p:stCondLst>
                                    <p:cond delay="0"/>
                                  </p:stCondLst>
                                  <p:childTnLst>
                                    <p:animMotion origin="layout" path="M -0.00416 0.04445 L 0.00417 0.82222 " pathEditMode="relative" ptsTypes="AA">
                                      <p:cBhvr>
                                        <p:cTn id="14" dur="2000" fill="hold"/>
                                        <p:tgtEl>
                                          <p:spTgt spid="16"/>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8.33333E-7 1.48148E-6 L 8.33333E-7 0.72222 " pathEditMode="relative" ptsTypes="AA">
                                      <p:cBhvr>
                                        <p:cTn id="16" dur="2000" fill="hold"/>
                                        <p:tgtEl>
                                          <p:spTgt spid="34"/>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7" grpId="0" animBg="1"/>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C:\B19C9AC5\75840F4C-E016-4B52-B7C7-D547C09787E5_files\image001.jpg"/>
          <p:cNvPicPr>
            <a:picLocks noChangeAspect="1" noChangeArrowheads="1"/>
          </p:cNvPicPr>
          <p:nvPr/>
        </p:nvPicPr>
        <p:blipFill>
          <a:blip r:embed="rId2"/>
          <a:srcRect/>
          <a:stretch>
            <a:fillRect/>
          </a:stretch>
        </p:blipFill>
        <p:spPr bwMode="auto">
          <a:xfrm>
            <a:off x="0" y="45720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24583"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457200" y="41148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sp>
        <p:nvSpPr>
          <p:cNvPr id="16" name="Oval 15"/>
          <p:cNvSpPr/>
          <p:nvPr/>
        </p:nvSpPr>
        <p:spPr>
          <a:xfrm>
            <a:off x="4191000" y="61722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17" name="Oval 16"/>
          <p:cNvSpPr/>
          <p:nvPr/>
        </p:nvSpPr>
        <p:spPr>
          <a:xfrm>
            <a:off x="6019800" y="4572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2057400" y="4572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27" name="TextBox 26"/>
          <p:cNvSpPr txBox="1">
            <a:spLocks noChangeArrowheads="1"/>
          </p:cNvSpPr>
          <p:nvPr/>
        </p:nvSpPr>
        <p:spPr bwMode="auto">
          <a:xfrm>
            <a:off x="1066800" y="4724400"/>
            <a:ext cx="3276600" cy="923925"/>
          </a:xfrm>
          <a:prstGeom prst="rect">
            <a:avLst/>
          </a:prstGeom>
          <a:solidFill>
            <a:srgbClr val="FFFFCC"/>
          </a:solidFill>
          <a:ln w="9525">
            <a:noFill/>
            <a:miter lim="800000"/>
            <a:headEnd/>
            <a:tailEnd/>
          </a:ln>
        </p:spPr>
        <p:txBody>
          <a:bodyPr>
            <a:spAutoFit/>
          </a:bodyPr>
          <a:lstStyle/>
          <a:p>
            <a:r>
              <a:rPr lang="en-US">
                <a:latin typeface="Calibri" pitchFamily="34" charset="0"/>
              </a:rPr>
              <a:t>Hold those positions until both teams start to come onto the court.  </a:t>
            </a:r>
            <a:endParaRPr lang="en-US" b="1">
              <a:solidFill>
                <a:schemeClr val="tx2"/>
              </a:solidFill>
              <a:latin typeface="Calibri" pitchFamily="34" charset="0"/>
            </a:endParaRPr>
          </a:p>
        </p:txBody>
      </p:sp>
      <p:sp>
        <p:nvSpPr>
          <p:cNvPr id="22" name="Flowchart: Connector 21"/>
          <p:cNvSpPr/>
          <p:nvPr/>
        </p:nvSpPr>
        <p:spPr>
          <a:xfrm>
            <a:off x="23622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3</a:t>
            </a:r>
            <a:endParaRPr lang="en-US" dirty="0">
              <a:solidFill>
                <a:schemeClr val="bg1"/>
              </a:solidFill>
            </a:endParaRPr>
          </a:p>
        </p:txBody>
      </p:sp>
      <p:sp>
        <p:nvSpPr>
          <p:cNvPr id="24" name="Flowchart: Connector 23"/>
          <p:cNvSpPr/>
          <p:nvPr/>
        </p:nvSpPr>
        <p:spPr>
          <a:xfrm>
            <a:off x="20574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4</a:t>
            </a:r>
            <a:endParaRPr lang="en-US" dirty="0">
              <a:solidFill>
                <a:schemeClr val="bg1"/>
              </a:solidFill>
            </a:endParaRPr>
          </a:p>
        </p:txBody>
      </p:sp>
      <p:sp>
        <p:nvSpPr>
          <p:cNvPr id="28" name="Flowchart: Connector 27"/>
          <p:cNvSpPr/>
          <p:nvPr/>
        </p:nvSpPr>
        <p:spPr>
          <a:xfrm>
            <a:off x="26670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2</a:t>
            </a:r>
            <a:endParaRPr lang="en-US" dirty="0">
              <a:solidFill>
                <a:schemeClr val="bg1"/>
              </a:solidFill>
            </a:endParaRPr>
          </a:p>
        </p:txBody>
      </p:sp>
      <p:sp>
        <p:nvSpPr>
          <p:cNvPr id="29" name="Flowchart: Connector 28"/>
          <p:cNvSpPr/>
          <p:nvPr/>
        </p:nvSpPr>
        <p:spPr>
          <a:xfrm>
            <a:off x="29718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1</a:t>
            </a:r>
            <a:endParaRPr lang="en-US" dirty="0">
              <a:solidFill>
                <a:schemeClr val="bg1"/>
              </a:solidFill>
            </a:endParaRPr>
          </a:p>
        </p:txBody>
      </p:sp>
      <p:sp>
        <p:nvSpPr>
          <p:cNvPr id="30" name="Flowchart: Connector 29"/>
          <p:cNvSpPr/>
          <p:nvPr/>
        </p:nvSpPr>
        <p:spPr>
          <a:xfrm>
            <a:off x="11430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37" name="Flowchart: Connector 36"/>
          <p:cNvSpPr/>
          <p:nvPr/>
        </p:nvSpPr>
        <p:spPr>
          <a:xfrm>
            <a:off x="69342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4</a:t>
            </a:r>
            <a:endParaRPr lang="en-US" dirty="0">
              <a:solidFill>
                <a:schemeClr val="bg1"/>
              </a:solidFill>
            </a:endParaRPr>
          </a:p>
        </p:txBody>
      </p:sp>
      <p:sp>
        <p:nvSpPr>
          <p:cNvPr id="38" name="Flowchart: Connector 37"/>
          <p:cNvSpPr/>
          <p:nvPr/>
        </p:nvSpPr>
        <p:spPr>
          <a:xfrm>
            <a:off x="66294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3</a:t>
            </a:r>
            <a:endParaRPr lang="en-US" dirty="0">
              <a:solidFill>
                <a:schemeClr val="bg1"/>
              </a:solidFill>
            </a:endParaRPr>
          </a:p>
        </p:txBody>
      </p:sp>
      <p:sp>
        <p:nvSpPr>
          <p:cNvPr id="39" name="Flowchart: Connector 38"/>
          <p:cNvSpPr/>
          <p:nvPr/>
        </p:nvSpPr>
        <p:spPr>
          <a:xfrm>
            <a:off x="63246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2</a:t>
            </a:r>
            <a:endParaRPr lang="en-US" dirty="0">
              <a:solidFill>
                <a:schemeClr val="bg1"/>
              </a:solidFill>
            </a:endParaRPr>
          </a:p>
        </p:txBody>
      </p:sp>
      <p:sp>
        <p:nvSpPr>
          <p:cNvPr id="40" name="Flowchart: Connector 39"/>
          <p:cNvSpPr/>
          <p:nvPr/>
        </p:nvSpPr>
        <p:spPr>
          <a:xfrm>
            <a:off x="60198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1</a:t>
            </a:r>
            <a:endParaRPr lang="en-US" dirty="0">
              <a:solidFill>
                <a:schemeClr val="bg1"/>
              </a:solidFill>
            </a:endParaRPr>
          </a:p>
        </p:txBody>
      </p:sp>
      <p:sp>
        <p:nvSpPr>
          <p:cNvPr id="41" name="Flowchart: Connector 40"/>
          <p:cNvSpPr/>
          <p:nvPr/>
        </p:nvSpPr>
        <p:spPr>
          <a:xfrm>
            <a:off x="72390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5</a:t>
            </a:r>
            <a:endParaRPr lang="en-US" dirty="0">
              <a:solidFill>
                <a:schemeClr val="bg1"/>
              </a:solidFill>
            </a:endParaRPr>
          </a:p>
        </p:txBody>
      </p:sp>
      <p:sp>
        <p:nvSpPr>
          <p:cNvPr id="42" name="Flowchart: Connector 41"/>
          <p:cNvSpPr/>
          <p:nvPr/>
        </p:nvSpPr>
        <p:spPr>
          <a:xfrm>
            <a:off x="78486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3" name="Flowchart: Connector 42"/>
          <p:cNvSpPr/>
          <p:nvPr/>
        </p:nvSpPr>
        <p:spPr>
          <a:xfrm>
            <a:off x="75438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4" name="Flowchart: Connector 43"/>
          <p:cNvSpPr/>
          <p:nvPr/>
        </p:nvSpPr>
        <p:spPr>
          <a:xfrm>
            <a:off x="8382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5" name="Flowchart: Connector 44"/>
          <p:cNvSpPr/>
          <p:nvPr/>
        </p:nvSpPr>
        <p:spPr>
          <a:xfrm>
            <a:off x="14478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6" name="Flowchart: Connector 45"/>
          <p:cNvSpPr/>
          <p:nvPr/>
        </p:nvSpPr>
        <p:spPr>
          <a:xfrm>
            <a:off x="17526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5</a:t>
            </a:r>
            <a:endParaRPr lang="en-US" dirty="0">
              <a:solidFill>
                <a:schemeClr val="bg1"/>
              </a:solidFill>
            </a:endParaRPr>
          </a:p>
        </p:txBody>
      </p:sp>
      <p:sp>
        <p:nvSpPr>
          <p:cNvPr id="35" name="Slide Number Placeholder 34"/>
          <p:cNvSpPr>
            <a:spLocks noGrp="1"/>
          </p:cNvSpPr>
          <p:nvPr>
            <p:ph type="sldNum" sz="quarter" idx="12"/>
          </p:nvPr>
        </p:nvSpPr>
        <p:spPr/>
        <p:txBody>
          <a:bodyPr/>
          <a:lstStyle/>
          <a:p>
            <a:pPr>
              <a:defRPr/>
            </a:pPr>
            <a:fld id="{6D62E6C9-4920-40BC-B00B-4D294108C63C}" type="slidenum">
              <a:rPr lang="en-US"/>
              <a:pPr>
                <a:defRPr/>
              </a:pPr>
              <a:t>11</a:t>
            </a:fld>
            <a:endParaRPr lang="en-US" dirty="0"/>
          </a:p>
        </p:txBody>
      </p:sp>
      <p:sp>
        <p:nvSpPr>
          <p:cNvPr id="50" name="Oval 49"/>
          <p:cNvSpPr/>
          <p:nvPr/>
        </p:nvSpPr>
        <p:spPr>
          <a:xfrm>
            <a:off x="8001000" y="41148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
        <p:nvSpPr>
          <p:cNvPr id="36" name="TextBox 35"/>
          <p:cNvSpPr txBox="1">
            <a:spLocks noChangeArrowheads="1"/>
          </p:cNvSpPr>
          <p:nvPr/>
        </p:nvSpPr>
        <p:spPr bwMode="auto">
          <a:xfrm>
            <a:off x="5562600" y="1143000"/>
            <a:ext cx="3276600" cy="1477963"/>
          </a:xfrm>
          <a:prstGeom prst="rect">
            <a:avLst/>
          </a:prstGeom>
          <a:solidFill>
            <a:srgbClr val="FFFFCC"/>
          </a:solidFill>
          <a:ln w="9525">
            <a:noFill/>
            <a:miter lim="800000"/>
            <a:headEnd/>
            <a:tailEnd/>
          </a:ln>
        </p:spPr>
        <p:txBody>
          <a:bodyPr>
            <a:spAutoFit/>
          </a:bodyPr>
          <a:lstStyle/>
          <a:p>
            <a:r>
              <a:rPr lang="en-US">
                <a:latin typeface="Calibri" pitchFamily="34" charset="0"/>
              </a:rPr>
              <a:t>As both teams are coming onto the court, U1 and U2 can move to the proper jump ball locations and the referee can prepare for the game‘s opening tip.</a:t>
            </a:r>
            <a:endParaRPr lang="en-US" b="1">
              <a:solidFill>
                <a:schemeClr val="tx2"/>
              </a:solidFill>
              <a:latin typeface="Calibri" pitchFamily="34" charset="0"/>
            </a:endParaRPr>
          </a:p>
        </p:txBody>
      </p:sp>
      <p:pic>
        <p:nvPicPr>
          <p:cNvPr id="34" name="Picture 3"/>
          <p:cNvPicPr>
            <a:picLocks noChangeAspect="1" noChangeArrowheads="1"/>
          </p:cNvPicPr>
          <p:nvPr/>
        </p:nvPicPr>
        <p:blipFill>
          <a:blip r:embed="rId4"/>
          <a:srcRect/>
          <a:stretch>
            <a:fillRect/>
          </a:stretch>
        </p:blipFill>
        <p:spPr bwMode="auto">
          <a:xfrm>
            <a:off x="4572000" y="5791200"/>
            <a:ext cx="352425" cy="357188"/>
          </a:xfrm>
          <a:prstGeom prst="rect">
            <a:avLst/>
          </a:prstGeom>
          <a:solidFill>
            <a:schemeClr val="tx1"/>
          </a:solid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2000"/>
                                        <p:tgtEl>
                                          <p:spTgt spid="27"/>
                                        </p:tgtEl>
                                      </p:cBhvr>
                                    </p:animEffect>
                                  </p:childTnLst>
                                </p:cTn>
                              </p:par>
                            </p:childTnLst>
                          </p:cTn>
                        </p:par>
                        <p:par>
                          <p:cTn id="8" fill="hold">
                            <p:stCondLst>
                              <p:cond delay="2000"/>
                            </p:stCondLst>
                            <p:childTnLst>
                              <p:par>
                                <p:cTn id="9" presetID="0" presetClass="path" presetSubtype="0" accel="50000" decel="50000" fill="hold" grpId="0" nodeType="afterEffect">
                                  <p:stCondLst>
                                    <p:cond delay="0"/>
                                  </p:stCondLst>
                                  <p:childTnLst>
                                    <p:animMotion origin="layout" path="M 0.02083 1.11111E-6 C 0.01441 0.02037 0.01146 0.04375 -0.00035 0.06111 C -0.00486 0.07592 -0.00556 0.08981 -0.0125 0.10393 C -0.02379 0.17384 -0.02188 0.21528 0.00885 0.27523 C 0.03003 0.31713 0.00069 0.27407 0.02378 0.30602 C 0.02899 0.32083 0.03593 0.33588 0.04496 0.34884 C 0.04965 0.36134 0.05555 0.3662 0.06336 0.37639 C 0.06788 0.38194 0.06961 0.39051 0.07534 0.39444 C 0.08159 0.39838 0.09375 0.40671 0.09375 0.40694 C 0.10017 0.42708 0.09114 0.40509 0.10573 0.42222 C 0.11979 0.43866 0.11562 0.44074 0.13333 0.45 " pathEditMode="relative" rAng="0" ptsTypes="ffffffffffA">
                                      <p:cBhvr>
                                        <p:cTn id="10" dur="2000" fill="hold"/>
                                        <p:tgtEl>
                                          <p:spTgt spid="29"/>
                                        </p:tgtEl>
                                        <p:attrNameLst>
                                          <p:attrName>ppt_x</p:attrName>
                                          <p:attrName>ppt_y</p:attrName>
                                        </p:attrNameLst>
                                      </p:cBhvr>
                                      <p:rCtr x="34" y="225"/>
                                    </p:animMotion>
                                  </p:childTnLst>
                                </p:cTn>
                              </p:par>
                              <p:par>
                                <p:cTn id="11" presetID="0" presetClass="path" presetSubtype="0" accel="50000" decel="50000" fill="hold" grpId="0" nodeType="withEffect">
                                  <p:stCondLst>
                                    <p:cond delay="0"/>
                                  </p:stCondLst>
                                  <p:childTnLst>
                                    <p:animMotion origin="layout" path="M -1.11111E-6 1.11111E-6 C -0.00486 0.02106 -0.00694 0.04583 -0.0158 0.06412 C -0.0191 0.07963 -0.01944 0.09421 -0.02465 0.10903 C -0.03281 0.18241 -0.0316 0.22592 -0.00885 0.28866 C 0.0066 0.33264 -0.01493 0.28727 0.00208 0.32106 C 0.0059 0.33634 0.01094 0.35255 0.01754 0.36574 C 0.02101 0.37893 0.02535 0.38403 0.03108 0.39491 C 0.03438 0.40092 0.03559 0.40972 0.03993 0.41389 C 0.04445 0.41805 0.05347 0.42662 0.05347 0.42708 C 0.05833 0.44815 0.05139 0.425 0.06233 0.44282 C 0.07274 0.46042 0.06945 0.46227 0.08264 0.47222 " pathEditMode="relative" rAng="0" ptsTypes="ffffffffffA">
                                      <p:cBhvr>
                                        <p:cTn id="12" dur="2000" fill="hold"/>
                                        <p:tgtEl>
                                          <p:spTgt spid="28"/>
                                        </p:tgtEl>
                                        <p:attrNameLst>
                                          <p:attrName>ppt_x</p:attrName>
                                          <p:attrName>ppt_y</p:attrName>
                                        </p:attrNameLst>
                                      </p:cBhvr>
                                      <p:rCtr x="25" y="236"/>
                                    </p:animMotion>
                                  </p:childTnLst>
                                </p:cTn>
                              </p:par>
                              <p:par>
                                <p:cTn id="13" presetID="0" presetClass="path" presetSubtype="0" accel="50000" decel="50000" fill="hold" grpId="0" nodeType="withEffect">
                                  <p:stCondLst>
                                    <p:cond delay="0"/>
                                  </p:stCondLst>
                                  <p:childTnLst>
                                    <p:animMotion origin="layout" path="M -0.00052 -3.33333E-6 C -0.00382 0.0507 0.00173 0.09769 0.00642 0.14723 C 0.00521 0.16991 0.00364 0.19167 0.00121 0.21412 C 0.00069 0.22755 0.00052 0.29699 -0.00903 0.31482 C -0.01476 0.32547 -0.02066 0.33519 -0.02604 0.34584 C -0.02865 0.3588 -0.03386 0.36436 -0.03959 0.37431 C -0.04688 0.38704 -0.05382 0.40047 -0.06337 0.41042 C -0.07136 0.42824 -0.06129 0.40648 -0.07379 0.42848 C -0.07483 0.43079 -0.07552 0.43449 -0.07709 0.43635 C -0.07917 0.4382 -0.08177 0.43773 -0.08386 0.43866 C -0.09045 0.44398 -0.09462 0.45186 -0.10104 0.45718 C -0.11302 0.46713 -0.12795 0.47778 -0.14167 0.47778 " pathEditMode="relative" rAng="0" ptsTypes="fffffffffffA">
                                      <p:cBhvr>
                                        <p:cTn id="14" dur="2000" fill="hold"/>
                                        <p:tgtEl>
                                          <p:spTgt spid="38"/>
                                        </p:tgtEl>
                                        <p:attrNameLst>
                                          <p:attrName>ppt_x</p:attrName>
                                          <p:attrName>ppt_y</p:attrName>
                                        </p:attrNameLst>
                                      </p:cBhvr>
                                      <p:rCtr x="-67" y="239"/>
                                    </p:animMotion>
                                  </p:childTnLst>
                                </p:cTn>
                              </p:par>
                              <p:par>
                                <p:cTn id="15" presetID="0" presetClass="path" presetSubtype="0" accel="50000" decel="50000" fill="hold" nodeType="withEffect">
                                  <p:stCondLst>
                                    <p:cond delay="0"/>
                                  </p:stCondLst>
                                  <p:childTnLst>
                                    <p:animMotion origin="layout" path="M -0.00052 1.11111E-6 C -0.00382 0.02083 -0.00539 0.04467 -0.01164 0.06273 C -0.01389 0.07778 -0.01424 0.09213 -0.01789 0.10648 C -0.02379 0.17801 -0.02292 0.2206 -0.00677 0.28217 C 0.00434 0.325 -0.01111 0.28079 0.00104 0.31342 C 0.00382 0.3287 0.00729 0.34421 0.01215 0.35741 C 0.01458 0.37014 0.01753 0.37523 0.0217 0.38565 C 0.02413 0.39143 0.025 0.40023 0.02795 0.4044 C 0.03125 0.40833 0.03767 0.41667 0.03767 0.41713 C 0.04097 0.43773 0.03628 0.41505 0.04392 0.43264 C 0.05121 0.44954 0.04896 0.45162 0.05833 0.46111 " pathEditMode="relative" rAng="0" ptsTypes="ffffffffffA">
                                      <p:cBhvr>
                                        <p:cTn id="16" dur="2000" fill="hold"/>
                                        <p:tgtEl>
                                          <p:spTgt spid="24"/>
                                        </p:tgtEl>
                                        <p:attrNameLst>
                                          <p:attrName>ppt_x</p:attrName>
                                          <p:attrName>ppt_y</p:attrName>
                                        </p:attrNameLst>
                                      </p:cBhvr>
                                      <p:rCtr x="18" y="231"/>
                                    </p:animMotion>
                                  </p:childTnLst>
                                </p:cTn>
                              </p:par>
                            </p:childTnLst>
                          </p:cTn>
                        </p:par>
                        <p:par>
                          <p:cTn id="17" fill="hold">
                            <p:stCondLst>
                              <p:cond delay="4000"/>
                            </p:stCondLst>
                            <p:childTnLst>
                              <p:par>
                                <p:cTn id="18" presetID="10" presetClass="entr" presetSubtype="0" fill="hold" grpId="1" nodeType="after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2000"/>
                                        <p:tgtEl>
                                          <p:spTgt spid="36"/>
                                        </p:tgtEl>
                                      </p:cBhvr>
                                    </p:animEffect>
                                  </p:childTnLst>
                                </p:cTn>
                              </p:par>
                            </p:childTnLst>
                          </p:cTn>
                        </p:par>
                        <p:par>
                          <p:cTn id="21" fill="hold">
                            <p:stCondLst>
                              <p:cond delay="6000"/>
                            </p:stCondLst>
                            <p:childTnLst>
                              <p:par>
                                <p:cTn id="22" presetID="0" presetClass="path" presetSubtype="0" accel="50000" decel="50000" fill="hold" nodeType="afterEffect">
                                  <p:stCondLst>
                                    <p:cond delay="0"/>
                                  </p:stCondLst>
                                  <p:childTnLst>
                                    <p:animMotion origin="layout" path="M 1.73472E-18 2.22222E-6 L 0.325 -0.52222 " pathEditMode="relative" ptsTypes="AA">
                                      <p:cBhvr>
                                        <p:cTn id="23" dur="2000" fill="hold"/>
                                        <p:tgtEl>
                                          <p:spTgt spid="15"/>
                                        </p:tgtEl>
                                        <p:attrNameLst>
                                          <p:attrName>ppt_x</p:attrName>
                                          <p:attrName>ppt_y</p:attrName>
                                        </p:attrNameLst>
                                      </p:cBhvr>
                                    </p:animMotion>
                                  </p:childTnLst>
                                </p:cTn>
                              </p:par>
                              <p:par>
                                <p:cTn id="24" presetID="0" presetClass="path" presetSubtype="0" accel="50000" decel="50000" fill="hold" nodeType="withEffect">
                                  <p:stCondLst>
                                    <p:cond delay="0"/>
                                  </p:stCondLst>
                                  <p:childTnLst>
                                    <p:animMotion origin="layout" path="M -1.11022E-16 -3.33333E-6 L -0.27917 0.3 " pathEditMode="relative" rAng="0" ptsTypes="AA">
                                      <p:cBhvr>
                                        <p:cTn id="25" dur="2000" fill="hold"/>
                                        <p:tgtEl>
                                          <p:spTgt spid="50"/>
                                        </p:tgtEl>
                                        <p:attrNameLst>
                                          <p:attrName>ppt_x</p:attrName>
                                          <p:attrName>ppt_y</p:attrName>
                                        </p:attrNameLst>
                                      </p:cBhvr>
                                      <p:rCtr x="-140" y="150"/>
                                    </p:animMotion>
                                  </p:childTnLst>
                                </p:cTn>
                              </p:par>
                              <p:par>
                                <p:cTn id="26" presetID="64" presetClass="path" presetSubtype="0" accel="50000" decel="50000" fill="hold" nodeType="withEffect">
                                  <p:stCondLst>
                                    <p:cond delay="0"/>
                                  </p:stCondLst>
                                  <p:childTnLst>
                                    <p:animMotion origin="layout" path="M -3.33333E-6 -3.33333E-6 L 0.00417 -0.26666 " pathEditMode="relative" rAng="0" ptsTypes="AA">
                                      <p:cBhvr>
                                        <p:cTn id="27" dur="2000" fill="hold"/>
                                        <p:tgtEl>
                                          <p:spTgt spid="16"/>
                                        </p:tgtEl>
                                        <p:attrNameLst>
                                          <p:attrName>ppt_x</p:attrName>
                                          <p:attrName>ppt_y</p:attrName>
                                        </p:attrNameLst>
                                      </p:cBhvr>
                                      <p:rCtr x="2" y="-133"/>
                                    </p:animMotion>
                                  </p:childTnLst>
                                </p:cTn>
                              </p:par>
                              <p:par>
                                <p:cTn id="28" presetID="0" presetClass="path" presetSubtype="0" accel="50000" decel="50000" fill="hold" nodeType="withEffect">
                                  <p:stCondLst>
                                    <p:cond delay="0"/>
                                  </p:stCondLst>
                                  <p:childTnLst>
                                    <p:animMotion origin="layout" path="M -8.33333E-7 -3.7037E-7 L -0.0026 -0.25926 " pathEditMode="relative" rAng="0" ptsTypes="AA">
                                      <p:cBhvr>
                                        <p:cTn id="29" dur="2000" fill="hold"/>
                                        <p:tgtEl>
                                          <p:spTgt spid="34"/>
                                        </p:tgtEl>
                                        <p:attrNameLst>
                                          <p:attrName>ppt_x</p:attrName>
                                          <p:attrName>ppt_y</p:attrName>
                                        </p:attrNameLst>
                                      </p:cBhvr>
                                      <p:rCtr x="-1" y="-130"/>
                                    </p:animMotion>
                                  </p:childTnLst>
                                </p:cTn>
                              </p:par>
                              <p:par>
                                <p:cTn id="30" presetID="0" presetClass="path" presetSubtype="0" accel="50000" decel="50000" fill="hold" nodeType="withEffect">
                                  <p:stCondLst>
                                    <p:cond delay="0"/>
                                  </p:stCondLst>
                                  <p:childTnLst>
                                    <p:animMotion origin="layout" path="M 0.12535 1.11111E-6 C 0.10348 0.02176 0.09375 0.04699 0.05452 0.06574 C 0.03924 0.08171 0.03716 0.09653 0.01424 0.1118 C -0.02378 0.1868 -0.01736 0.23125 0.08507 0.2956 C 0.15573 0.34051 0.05782 0.29421 0.13507 0.3287 C 0.15261 0.34444 0.17535 0.36088 0.20591 0.37454 C 0.22118 0.38796 0.2408 0.39329 0.26684 0.4044 C 0.28212 0.41042 0.2875 0.41944 0.30712 0.42384 C 0.32778 0.42801 0.36823 0.4368 0.36823 0.43727 C 0.38993 0.4588 0.35938 0.43518 0.40851 0.45347 C 0.45521 0.4713 0.44115 0.47338 0.5 0.48333 " pathEditMode="relative" rAng="0" ptsTypes="ffffffffffA">
                                      <p:cBhvr>
                                        <p:cTn id="31" dur="2000" fill="hold"/>
                                        <p:tgtEl>
                                          <p:spTgt spid="46"/>
                                        </p:tgtEl>
                                        <p:attrNameLst>
                                          <p:attrName>ppt_x</p:attrName>
                                          <p:attrName>ppt_y</p:attrName>
                                        </p:attrNameLst>
                                      </p:cBhvr>
                                      <p:rCtr x="113" y="242"/>
                                    </p:animMotion>
                                  </p:childTnLst>
                                </p:cTn>
                              </p:par>
                              <p:par>
                                <p:cTn id="32" presetID="0" presetClass="path" presetSubtype="0" accel="50000" decel="50000" fill="hold" grpId="0" nodeType="withEffect">
                                  <p:stCondLst>
                                    <p:cond delay="0"/>
                                  </p:stCondLst>
                                  <p:childTnLst>
                                    <p:animMotion origin="layout" path="M -0.00087 -3.33333E-6 C -0.00434 0.04838 0.00156 0.09306 0.00642 0.14028 C 0.00521 0.16204 0.00365 0.18264 0.00104 0.20417 C 0.00052 0.2169 0.00035 0.28311 -0.00972 0.30023 C -0.0158 0.31019 -0.02205 0.31945 -0.02778 0.32986 C -0.03056 0.34213 -0.03611 0.34723 -0.04201 0.35695 C -0.04983 0.36898 -0.05712 0.38195 -0.06719 0.39121 C -0.07569 0.40834 -0.06493 0.3875 -0.07812 0.40857 C -0.07934 0.41088 -0.08003 0.41436 -0.08177 0.41598 C -0.08385 0.41783 -0.08663 0.41736 -0.08889 0.41829 C -0.09583 0.42338 -0.10017 0.43079 -0.10694 0.43588 C -0.11962 0.44537 -0.13542 0.45556 -0.15 0.45556 " pathEditMode="relative" rAng="0" ptsTypes="fffffffffffA">
                                      <p:cBhvr>
                                        <p:cTn id="33" dur="2000" fill="hold"/>
                                        <p:tgtEl>
                                          <p:spTgt spid="40"/>
                                        </p:tgtEl>
                                        <p:attrNameLst>
                                          <p:attrName>ppt_x</p:attrName>
                                          <p:attrName>ppt_y</p:attrName>
                                        </p:attrNameLst>
                                      </p:cBhvr>
                                      <p:rCtr x="-71" y="228"/>
                                    </p:animMotion>
                                  </p:childTnLst>
                                </p:cTn>
                              </p:par>
                              <p:par>
                                <p:cTn id="34" presetID="0" presetClass="path" presetSubtype="0" accel="50000" decel="50000" fill="hold" grpId="0" nodeType="withEffect">
                                  <p:stCondLst>
                                    <p:cond delay="0"/>
                                  </p:stCondLst>
                                  <p:childTnLst>
                                    <p:animMotion origin="layout" path="M -0.00017 -3.33333E-6 C -0.0033 0.03866 0.00191 0.075 0.00643 0.11297 C 0.00521 0.13033 0.00382 0.14699 0.00157 0.16412 C 0.00105 0.17454 0.00087 0.22778 -0.00816 0.24144 C -0.01354 0.24954 -0.01927 0.25695 -0.02413 0.26528 C -0.02673 0.275 -0.03159 0.2794 -0.03698 0.28704 C -0.04392 0.29699 -0.05052 0.30741 -0.05955 0.31482 C -0.06701 0.32848 -0.05746 0.31181 -0.06927 0.32848 C -0.07031 0.33056 -0.07083 0.33334 -0.07239 0.33473 C -0.0743 0.33611 -0.07673 0.33588 -0.07882 0.33658 C -0.08507 0.34074 -0.08889 0.34653 -0.09496 0.3507 C -0.10642 0.35834 -0.12031 0.36667 -0.13333 0.36667 " pathEditMode="relative" rAng="0" ptsTypes="fffffffffffA">
                                      <p:cBhvr>
                                        <p:cTn id="35" dur="2000" fill="hold"/>
                                        <p:tgtEl>
                                          <p:spTgt spid="39"/>
                                        </p:tgtEl>
                                        <p:attrNameLst>
                                          <p:attrName>ppt_x</p:attrName>
                                          <p:attrName>ppt_y</p:attrName>
                                        </p:attrNameLst>
                                      </p:cBhvr>
                                      <p:rCtr x="-63" y="183"/>
                                    </p:animMotion>
                                  </p:childTnLst>
                                </p:cTn>
                              </p:par>
                              <p:par>
                                <p:cTn id="36" presetID="0" presetClass="path" presetSubtype="0" accel="50000" decel="50000" fill="hold" grpId="0" nodeType="withEffect">
                                  <p:stCondLst>
                                    <p:cond delay="0"/>
                                  </p:stCondLst>
                                  <p:childTnLst>
                                    <p:animMotion origin="layout" path="M -1.38889E-6 1.11111E-6 C -0.00746 0.01551 -0.01094 0.0338 -0.02448 0.04745 C -0.02986 0.0588 -0.03055 0.06967 -0.03854 0.08055 C -0.05173 0.13495 -0.04948 0.16736 -0.01389 0.21389 C 0.01059 0.24653 -0.02344 0.21296 0.00347 0.23773 C 0.00955 0.2493 0.01754 0.26111 0.02813 0.27106 C 0.03333 0.28079 0.04011 0.28449 0.04931 0.29259 C 0.05452 0.29699 0.05643 0.3037 0.0632 0.30671 C 0.07049 0.30972 0.08455 0.3162 0.08455 0.31643 C 0.09202 0.33217 0.08143 0.31481 0.09844 0.32824 C 0.11476 0.3412 0.1099 0.34259 0.13038 0.35 " pathEditMode="relative" rAng="0" ptsTypes="ffffffffffA">
                                      <p:cBhvr>
                                        <p:cTn id="37" dur="2000" fill="hold"/>
                                        <p:tgtEl>
                                          <p:spTgt spid="22"/>
                                        </p:tgtEl>
                                        <p:attrNameLst>
                                          <p:attrName>ppt_x</p:attrName>
                                          <p:attrName>ppt_y</p:attrName>
                                        </p:attrNameLst>
                                      </p:cBhvr>
                                      <p:rCtr x="39" y="175"/>
                                    </p:animMotion>
                                  </p:childTnLst>
                                </p:cTn>
                              </p:par>
                              <p:par>
                                <p:cTn id="38" presetID="0" presetClass="path" presetSubtype="0" accel="50000" decel="50000" fill="hold" grpId="0" nodeType="withEffect">
                                  <p:stCondLst>
                                    <p:cond delay="0"/>
                                  </p:stCondLst>
                                  <p:childTnLst>
                                    <p:animMotion origin="layout" path="M -3.33333E-6 -3.33333E-6 C -0.00816 0.05672 0.00539 0.10903 0.01684 0.16436 C 0.01407 0.18959 0.01042 0.21389 0.00452 0.23912 C 0.00313 0.25394 0.00278 0.33148 -0.02066 0.35139 C -0.03472 0.36297 -0.04965 0.37408 -0.06267 0.38588 C -0.06944 0.40023 -0.08211 0.40648 -0.09618 0.41783 C -0.11423 0.43195 -0.13125 0.44723 -0.15486 0.45811 C -0.17465 0.47801 -0.1493 0.45371 -0.18003 0.47824 C -0.18316 0.48102 -0.18455 0.48519 -0.18871 0.48704 C -0.19357 0.48912 -0.2 0.48843 -0.20538 0.48982 C -0.22152 0.49561 -0.23159 0.5044 -0.24739 0.51019 C -0.27708 0.52153 -0.31371 0.53334 -0.34791 0.53334 " pathEditMode="relative" rAng="0" ptsTypes="fffffffffffA">
                                      <p:cBhvr>
                                        <p:cTn id="39" dur="2000" fill="hold"/>
                                        <p:tgtEl>
                                          <p:spTgt spid="37"/>
                                        </p:tgtEl>
                                        <p:attrNameLst>
                                          <p:attrName>ppt_x</p:attrName>
                                          <p:attrName>ppt_y</p:attrName>
                                        </p:attrNameLst>
                                      </p:cBhvr>
                                      <p:rCtr x="-166" y="267"/>
                                    </p:animMotion>
                                  </p:childTnLst>
                                </p:cTn>
                              </p:par>
                              <p:par>
                                <p:cTn id="40" presetID="0" presetClass="path" presetSubtype="0" accel="50000" decel="50000" fill="hold" grpId="0" nodeType="withEffect">
                                  <p:stCondLst>
                                    <p:cond delay="0"/>
                                  </p:stCondLst>
                                  <p:childTnLst>
                                    <p:animMotion origin="layout" path="M -0.01649 -3.33333E-6 C -0.0276 0.05556 -0.00902 0.10672 0.00643 0.16088 C 0.00261 0.18588 -0.00225 0.20949 -0.01024 0.23403 C -0.01215 0.24861 -0.01284 0.32454 -0.04479 0.34398 C -0.06389 0.35556 -0.0842 0.36621 -0.10208 0.37801 C -0.11145 0.39213 -0.12864 0.39815 -0.14774 0.40903 C -0.17239 0.42315 -0.19583 0.43797 -0.22795 0.44861 C -0.25503 0.46806 -0.22048 0.44445 -0.2625 0.46829 C -0.26666 0.47107 -0.26857 0.475 -0.27413 0.47686 C -0.2809 0.47894 -0.28958 0.47848 -0.29687 0.47963 C -0.31909 0.48542 -0.33264 0.49375 -0.35434 0.49954 C -0.39496 0.51065 -0.44496 0.52223 -0.49166 0.52223 " pathEditMode="relative" rAng="0" ptsTypes="fffffffffffA">
                                      <p:cBhvr>
                                        <p:cTn id="41" dur="2000" fill="hold"/>
                                        <p:tgtEl>
                                          <p:spTgt spid="41"/>
                                        </p:tgtEl>
                                        <p:attrNameLst>
                                          <p:attrName>ppt_x</p:attrName>
                                          <p:attrName>ppt_y</p:attrName>
                                        </p:attrNameLst>
                                      </p:cBhvr>
                                      <p:rCtr x="-226" y="261"/>
                                    </p:animMotion>
                                  </p:childTnLst>
                                </p:cTn>
                              </p:par>
                            </p:childTnLst>
                          </p:cTn>
                        </p:par>
                        <p:par>
                          <p:cTn id="42" fill="hold">
                            <p:stCondLst>
                              <p:cond delay="8000"/>
                            </p:stCondLst>
                            <p:childTnLst>
                              <p:par>
                                <p:cTn id="43" presetID="10" presetClass="entr" presetSubtype="0"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animBg="1"/>
      <p:bldP spid="28" grpId="0" animBg="1"/>
      <p:bldP spid="29" grpId="0" animBg="1"/>
      <p:bldP spid="37" grpId="0" animBg="1"/>
      <p:bldP spid="38" grpId="0" animBg="1"/>
      <p:bldP spid="39" grpId="0" animBg="1"/>
      <p:bldP spid="40" grpId="0" animBg="1"/>
      <p:bldP spid="41" grpId="0" animBg="1"/>
      <p:bldP spid="36" grpId="0" animBg="1"/>
      <p:bldP spid="3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descr="C:\B19C9AC5\75840F4C-E016-4B52-B7C7-D547C09787E5_files\image001.jpg"/>
          <p:cNvPicPr>
            <a:picLocks noChangeAspect="1" noChangeArrowheads="1"/>
          </p:cNvPicPr>
          <p:nvPr/>
        </p:nvPicPr>
        <p:blipFill>
          <a:blip r:embed="rId2"/>
          <a:srcRect/>
          <a:stretch>
            <a:fillRect/>
          </a:stretch>
        </p:blipFill>
        <p:spPr bwMode="auto">
          <a:xfrm>
            <a:off x="0" y="666750"/>
            <a:ext cx="9144000" cy="6191250"/>
          </a:xfrm>
          <a:prstGeom prst="rect">
            <a:avLst/>
          </a:prstGeom>
          <a:no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15367"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54102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sp>
        <p:nvSpPr>
          <p:cNvPr id="16" name="Oval 15"/>
          <p:cNvSpPr/>
          <p:nvPr/>
        </p:nvSpPr>
        <p:spPr>
          <a:xfrm>
            <a:off x="41910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24" name="Rectangle 23"/>
          <p:cNvSpPr/>
          <p:nvPr/>
        </p:nvSpPr>
        <p:spPr>
          <a:xfrm>
            <a:off x="1828800" y="4419600"/>
            <a:ext cx="5498300" cy="923330"/>
          </a:xfrm>
          <a:prstGeom prst="rect">
            <a:avLst/>
          </a:prstGeom>
          <a:noFill/>
        </p:spPr>
        <p:txBody>
          <a:bodyPr wrap="none">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It’s game time!!!</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ndParaRPr>
          </a:p>
        </p:txBody>
      </p:sp>
      <p:sp>
        <p:nvSpPr>
          <p:cNvPr id="15373" name="TextBox 17"/>
          <p:cNvSpPr txBox="1">
            <a:spLocks noChangeArrowheads="1"/>
          </p:cNvSpPr>
          <p:nvPr/>
        </p:nvSpPr>
        <p:spPr bwMode="auto">
          <a:xfrm>
            <a:off x="6019800" y="2362200"/>
            <a:ext cx="838200" cy="369888"/>
          </a:xfrm>
          <a:prstGeom prst="rect">
            <a:avLst/>
          </a:prstGeom>
          <a:noFill/>
          <a:ln w="9525">
            <a:noFill/>
            <a:miter lim="800000"/>
            <a:headEnd/>
            <a:tailEnd/>
          </a:ln>
        </p:spPr>
        <p:txBody>
          <a:bodyPr>
            <a:spAutoFit/>
          </a:bodyPr>
          <a:lstStyle/>
          <a:p>
            <a:r>
              <a:rPr lang="en-US">
                <a:solidFill>
                  <a:schemeClr val="bg1"/>
                </a:solidFill>
                <a:latin typeface="Calibri" pitchFamily="34" charset="0"/>
              </a:rPr>
              <a:t>HOME</a:t>
            </a:r>
          </a:p>
        </p:txBody>
      </p:sp>
      <p:sp>
        <p:nvSpPr>
          <p:cNvPr id="15374" name="TextBox 18"/>
          <p:cNvSpPr txBox="1">
            <a:spLocks noChangeArrowheads="1"/>
          </p:cNvSpPr>
          <p:nvPr/>
        </p:nvSpPr>
        <p:spPr bwMode="auto">
          <a:xfrm>
            <a:off x="7848600" y="1447800"/>
            <a:ext cx="838200" cy="369888"/>
          </a:xfrm>
          <a:prstGeom prst="rect">
            <a:avLst/>
          </a:prstGeom>
          <a:noFill/>
          <a:ln w="9525">
            <a:noFill/>
            <a:miter lim="800000"/>
            <a:headEnd/>
            <a:tailEnd/>
          </a:ln>
        </p:spPr>
        <p:txBody>
          <a:bodyPr>
            <a:spAutoFit/>
          </a:bodyPr>
          <a:lstStyle/>
          <a:p>
            <a:r>
              <a:rPr lang="en-US">
                <a:solidFill>
                  <a:schemeClr val="bg1"/>
                </a:solidFill>
                <a:latin typeface="Calibri" pitchFamily="34" charset="0"/>
              </a:rPr>
              <a:t>GUEST</a:t>
            </a:r>
          </a:p>
        </p:txBody>
      </p:sp>
      <p:sp>
        <p:nvSpPr>
          <p:cNvPr id="20" name="Rectangle 19"/>
          <p:cNvSpPr/>
          <p:nvPr/>
        </p:nvSpPr>
        <p:spPr>
          <a:xfrm>
            <a:off x="3200400" y="1143000"/>
            <a:ext cx="2667000" cy="1524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376" name="TextBox 20"/>
          <p:cNvSpPr txBox="1">
            <a:spLocks noChangeArrowheads="1"/>
          </p:cNvSpPr>
          <p:nvPr/>
        </p:nvSpPr>
        <p:spPr bwMode="auto">
          <a:xfrm>
            <a:off x="3200400" y="1143000"/>
            <a:ext cx="838200" cy="369888"/>
          </a:xfrm>
          <a:prstGeom prst="rect">
            <a:avLst/>
          </a:prstGeom>
          <a:noFill/>
          <a:ln w="9525">
            <a:noFill/>
            <a:miter lim="800000"/>
            <a:headEnd/>
            <a:tailEnd/>
          </a:ln>
        </p:spPr>
        <p:txBody>
          <a:bodyPr>
            <a:spAutoFit/>
          </a:bodyPr>
          <a:lstStyle/>
          <a:p>
            <a:r>
              <a:rPr lang="en-US">
                <a:solidFill>
                  <a:schemeClr val="bg1"/>
                </a:solidFill>
                <a:latin typeface="Calibri" pitchFamily="34" charset="0"/>
              </a:rPr>
              <a:t>HOME</a:t>
            </a:r>
          </a:p>
        </p:txBody>
      </p:sp>
      <p:sp>
        <p:nvSpPr>
          <p:cNvPr id="15377" name="TextBox 21"/>
          <p:cNvSpPr txBox="1">
            <a:spLocks noChangeArrowheads="1"/>
          </p:cNvSpPr>
          <p:nvPr/>
        </p:nvSpPr>
        <p:spPr bwMode="auto">
          <a:xfrm>
            <a:off x="5029200" y="1143000"/>
            <a:ext cx="838200" cy="369888"/>
          </a:xfrm>
          <a:prstGeom prst="rect">
            <a:avLst/>
          </a:prstGeom>
          <a:noFill/>
          <a:ln w="9525">
            <a:noFill/>
            <a:miter lim="800000"/>
            <a:headEnd/>
            <a:tailEnd/>
          </a:ln>
        </p:spPr>
        <p:txBody>
          <a:bodyPr>
            <a:spAutoFit/>
          </a:bodyPr>
          <a:lstStyle/>
          <a:p>
            <a:r>
              <a:rPr lang="en-US">
                <a:solidFill>
                  <a:schemeClr val="bg1"/>
                </a:solidFill>
                <a:latin typeface="Calibri" pitchFamily="34" charset="0"/>
              </a:rPr>
              <a:t>GUEST</a:t>
            </a:r>
          </a:p>
        </p:txBody>
      </p:sp>
      <p:sp>
        <p:nvSpPr>
          <p:cNvPr id="15378" name="TextBox 24"/>
          <p:cNvSpPr txBox="1">
            <a:spLocks noChangeArrowheads="1"/>
          </p:cNvSpPr>
          <p:nvPr/>
        </p:nvSpPr>
        <p:spPr bwMode="auto">
          <a:xfrm>
            <a:off x="4038600" y="1295400"/>
            <a:ext cx="1066800" cy="523875"/>
          </a:xfrm>
          <a:prstGeom prst="rect">
            <a:avLst/>
          </a:prstGeom>
          <a:noFill/>
          <a:ln w="9525">
            <a:noFill/>
            <a:miter lim="800000"/>
            <a:headEnd/>
            <a:tailEnd/>
          </a:ln>
        </p:spPr>
        <p:txBody>
          <a:bodyPr>
            <a:spAutoFit/>
          </a:bodyPr>
          <a:lstStyle/>
          <a:p>
            <a:r>
              <a:rPr lang="en-US" sz="2800">
                <a:solidFill>
                  <a:srgbClr val="FF0000"/>
                </a:solidFill>
                <a:latin typeface="Calibri" pitchFamily="34" charset="0"/>
              </a:rPr>
              <a:t>15:00</a:t>
            </a:r>
          </a:p>
        </p:txBody>
      </p:sp>
      <p:sp>
        <p:nvSpPr>
          <p:cNvPr id="15379" name="TextBox 25"/>
          <p:cNvSpPr txBox="1">
            <a:spLocks noChangeArrowheads="1"/>
          </p:cNvSpPr>
          <p:nvPr/>
        </p:nvSpPr>
        <p:spPr bwMode="auto">
          <a:xfrm>
            <a:off x="3276600" y="1600200"/>
            <a:ext cx="609600" cy="523875"/>
          </a:xfrm>
          <a:prstGeom prst="rect">
            <a:avLst/>
          </a:prstGeom>
          <a:noFill/>
          <a:ln w="9525">
            <a:noFill/>
            <a:miter lim="800000"/>
            <a:headEnd/>
            <a:tailEnd/>
          </a:ln>
        </p:spPr>
        <p:txBody>
          <a:bodyPr>
            <a:spAutoFit/>
          </a:bodyPr>
          <a:lstStyle/>
          <a:p>
            <a:r>
              <a:rPr lang="en-US" sz="2800">
                <a:solidFill>
                  <a:srgbClr val="FF0000"/>
                </a:solidFill>
                <a:latin typeface="Calibri" pitchFamily="34" charset="0"/>
              </a:rPr>
              <a:t>00</a:t>
            </a:r>
          </a:p>
        </p:txBody>
      </p:sp>
      <p:sp>
        <p:nvSpPr>
          <p:cNvPr id="15380" name="TextBox 26"/>
          <p:cNvSpPr txBox="1">
            <a:spLocks noChangeArrowheads="1"/>
          </p:cNvSpPr>
          <p:nvPr/>
        </p:nvSpPr>
        <p:spPr bwMode="auto">
          <a:xfrm>
            <a:off x="5181600" y="1524000"/>
            <a:ext cx="685800" cy="523875"/>
          </a:xfrm>
          <a:prstGeom prst="rect">
            <a:avLst/>
          </a:prstGeom>
          <a:noFill/>
          <a:ln w="9525">
            <a:noFill/>
            <a:miter lim="800000"/>
            <a:headEnd/>
            <a:tailEnd/>
          </a:ln>
        </p:spPr>
        <p:txBody>
          <a:bodyPr>
            <a:spAutoFit/>
          </a:bodyPr>
          <a:lstStyle/>
          <a:p>
            <a:r>
              <a:rPr lang="en-US" sz="2800">
                <a:solidFill>
                  <a:srgbClr val="FF0000"/>
                </a:solidFill>
                <a:latin typeface="Calibri" pitchFamily="34" charset="0"/>
              </a:rPr>
              <a:t>00</a:t>
            </a:r>
          </a:p>
        </p:txBody>
      </p:sp>
      <p:sp>
        <p:nvSpPr>
          <p:cNvPr id="15381" name="TextBox 27"/>
          <p:cNvSpPr txBox="1">
            <a:spLocks noChangeArrowheads="1"/>
          </p:cNvSpPr>
          <p:nvPr/>
        </p:nvSpPr>
        <p:spPr bwMode="auto">
          <a:xfrm>
            <a:off x="4114800" y="1828800"/>
            <a:ext cx="838200" cy="338138"/>
          </a:xfrm>
          <a:prstGeom prst="rect">
            <a:avLst/>
          </a:prstGeom>
          <a:noFill/>
          <a:ln w="9525">
            <a:noFill/>
            <a:miter lim="800000"/>
            <a:headEnd/>
            <a:tailEnd/>
          </a:ln>
        </p:spPr>
        <p:txBody>
          <a:bodyPr>
            <a:spAutoFit/>
          </a:bodyPr>
          <a:lstStyle/>
          <a:p>
            <a:r>
              <a:rPr lang="en-US" sz="1600">
                <a:solidFill>
                  <a:schemeClr val="bg1"/>
                </a:solidFill>
                <a:latin typeface="Calibri" pitchFamily="34" charset="0"/>
              </a:rPr>
              <a:t>PERIOD</a:t>
            </a:r>
          </a:p>
        </p:txBody>
      </p:sp>
      <p:sp>
        <p:nvSpPr>
          <p:cNvPr id="15382" name="TextBox 28"/>
          <p:cNvSpPr txBox="1">
            <a:spLocks noChangeArrowheads="1"/>
          </p:cNvSpPr>
          <p:nvPr/>
        </p:nvSpPr>
        <p:spPr bwMode="auto">
          <a:xfrm>
            <a:off x="4343400" y="2057400"/>
            <a:ext cx="457200" cy="523875"/>
          </a:xfrm>
          <a:prstGeom prst="rect">
            <a:avLst/>
          </a:prstGeom>
          <a:noFill/>
          <a:ln w="9525">
            <a:noFill/>
            <a:miter lim="800000"/>
            <a:headEnd/>
            <a:tailEnd/>
          </a:ln>
        </p:spPr>
        <p:txBody>
          <a:bodyPr>
            <a:spAutoFit/>
          </a:bodyPr>
          <a:lstStyle/>
          <a:p>
            <a:r>
              <a:rPr lang="en-US" sz="2800">
                <a:solidFill>
                  <a:srgbClr val="00B050"/>
                </a:solidFill>
                <a:latin typeface="Calibri" pitchFamily="34" charset="0"/>
              </a:rPr>
              <a:t>1</a:t>
            </a:r>
          </a:p>
        </p:txBody>
      </p:sp>
      <p:sp>
        <p:nvSpPr>
          <p:cNvPr id="30" name="Slide Number Placeholder 29"/>
          <p:cNvSpPr>
            <a:spLocks noGrp="1"/>
          </p:cNvSpPr>
          <p:nvPr>
            <p:ph type="sldNum" sz="quarter" idx="12"/>
          </p:nvPr>
        </p:nvSpPr>
        <p:spPr/>
        <p:txBody>
          <a:bodyPr/>
          <a:lstStyle/>
          <a:p>
            <a:pPr>
              <a:defRPr/>
            </a:pPr>
            <a:fld id="{57C15567-C80A-4337-9A56-5C492648832F}" type="slidenum">
              <a:rPr lang="en-US"/>
              <a:pPr>
                <a:defRPr/>
              </a:pPr>
              <a:t>2</a:t>
            </a:fld>
            <a:endParaRPr lang="en-US" dirty="0"/>
          </a:p>
        </p:txBody>
      </p:sp>
      <p:sp>
        <p:nvSpPr>
          <p:cNvPr id="32" name="Oval 31"/>
          <p:cNvSpPr/>
          <p:nvPr/>
        </p:nvSpPr>
        <p:spPr>
          <a:xfrm>
            <a:off x="30480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C:\B19C9AC5\75840F4C-E016-4B52-B7C7-D547C09787E5_files\image001.jpg"/>
          <p:cNvPicPr>
            <a:picLocks noChangeAspect="1" noChangeArrowheads="1"/>
          </p:cNvPicPr>
          <p:nvPr/>
        </p:nvPicPr>
        <p:blipFill>
          <a:blip r:embed="rId2"/>
          <a:srcRect/>
          <a:stretch>
            <a:fillRect/>
          </a:stretch>
        </p:blipFill>
        <p:spPr bwMode="auto">
          <a:xfrm>
            <a:off x="0" y="45720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16391"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54102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sp>
        <p:nvSpPr>
          <p:cNvPr id="16" name="Oval 15"/>
          <p:cNvSpPr/>
          <p:nvPr/>
        </p:nvSpPr>
        <p:spPr>
          <a:xfrm>
            <a:off x="42672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23" name="TextBox 22"/>
          <p:cNvSpPr txBox="1"/>
          <p:nvPr/>
        </p:nvSpPr>
        <p:spPr>
          <a:xfrm>
            <a:off x="3276600" y="4267200"/>
            <a:ext cx="2667000" cy="1077218"/>
          </a:xfrm>
          <a:prstGeom prst="rect">
            <a:avLst/>
          </a:prstGeom>
          <a:noFill/>
          <a:scene3d>
            <a:camera prst="isometricOffAxis1Right"/>
            <a:lightRig rig="threePt" dir="t"/>
          </a:scene3d>
        </p:spPr>
        <p:txBody>
          <a:bodyPr>
            <a:spAutoFit/>
            <a:scene3d>
              <a:camera prst="orthographicFront"/>
              <a:lightRig rig="threePt" dir="t"/>
            </a:scene3d>
            <a:sp3d>
              <a:bevelT w="6350"/>
            </a:sp3d>
          </a:bodyPr>
          <a:lstStyle/>
          <a:p>
            <a:pPr fontAlgn="auto">
              <a:spcBef>
                <a:spcPts val="0"/>
              </a:spcBef>
              <a:spcAft>
                <a:spcPts val="0"/>
              </a:spcAft>
              <a:defRPr/>
            </a:pPr>
            <a:r>
              <a:rPr lang="en-US" sz="3200" dirty="0">
                <a:solidFill>
                  <a:srgbClr val="0070C0"/>
                </a:solidFill>
                <a:latin typeface="+mn-lt"/>
              </a:rPr>
              <a:t>12:00 ON THE    GAME   CLOCK</a:t>
            </a:r>
            <a:endParaRPr lang="en-US" sz="3200" dirty="0">
              <a:solidFill>
                <a:srgbClr val="0070C0"/>
              </a:solidFill>
              <a:latin typeface="+mn-lt"/>
            </a:endParaRPr>
          </a:p>
        </p:txBody>
      </p:sp>
      <p:sp>
        <p:nvSpPr>
          <p:cNvPr id="17" name="Oval 16"/>
          <p:cNvSpPr/>
          <p:nvPr/>
        </p:nvSpPr>
        <p:spPr>
          <a:xfrm>
            <a:off x="6324600" y="9144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1905000" y="9906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19" name="Oval 18"/>
          <p:cNvSpPr/>
          <p:nvPr/>
        </p:nvSpPr>
        <p:spPr>
          <a:xfrm>
            <a:off x="762000" y="2057400"/>
            <a:ext cx="6096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a:t>
            </a:r>
            <a:endParaRPr lang="en-US" sz="1400" b="1" dirty="0">
              <a:solidFill>
                <a:schemeClr val="bg1"/>
              </a:solidFill>
            </a:endParaRPr>
          </a:p>
        </p:txBody>
      </p:sp>
      <p:sp>
        <p:nvSpPr>
          <p:cNvPr id="20" name="Oval 19"/>
          <p:cNvSpPr/>
          <p:nvPr/>
        </p:nvSpPr>
        <p:spPr>
          <a:xfrm>
            <a:off x="7848600" y="4267200"/>
            <a:ext cx="609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a:t>
            </a:r>
            <a:endParaRPr lang="en-US" sz="1400" b="1" dirty="0"/>
          </a:p>
        </p:txBody>
      </p:sp>
      <p:sp>
        <p:nvSpPr>
          <p:cNvPr id="21" name="Oval Callout 20"/>
          <p:cNvSpPr/>
          <p:nvPr/>
        </p:nvSpPr>
        <p:spPr>
          <a:xfrm>
            <a:off x="5562600" y="5181600"/>
            <a:ext cx="1600200" cy="914400"/>
          </a:xfrm>
          <a:prstGeom prst="wedgeEllipseCallout">
            <a:avLst>
              <a:gd name="adj1" fmla="val -24520"/>
              <a:gd name="adj2" fmla="val 7379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Team</a:t>
            </a:r>
            <a:r>
              <a:rPr lang="en-US" dirty="0"/>
              <a:t> </a:t>
            </a:r>
            <a:r>
              <a:rPr lang="en-US" b="1" dirty="0"/>
              <a:t>Captains</a:t>
            </a:r>
            <a:r>
              <a:rPr lang="en-US" dirty="0"/>
              <a:t>!</a:t>
            </a:r>
            <a:endParaRPr lang="en-US" dirty="0"/>
          </a:p>
        </p:txBody>
      </p:sp>
      <p:sp>
        <p:nvSpPr>
          <p:cNvPr id="22" name="Oval Callout 21"/>
          <p:cNvSpPr/>
          <p:nvPr/>
        </p:nvSpPr>
        <p:spPr>
          <a:xfrm>
            <a:off x="1828800" y="5181600"/>
            <a:ext cx="1600200" cy="914400"/>
          </a:xfrm>
          <a:prstGeom prst="wedgeEllipseCallout">
            <a:avLst>
              <a:gd name="adj1" fmla="val 28937"/>
              <a:gd name="adj2" fmla="val 6572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Team Captains!</a:t>
            </a:r>
            <a:endParaRPr lang="en-US" b="1" dirty="0"/>
          </a:p>
        </p:txBody>
      </p:sp>
      <p:sp>
        <p:nvSpPr>
          <p:cNvPr id="24" name="Flowchart: Connector 23"/>
          <p:cNvSpPr/>
          <p:nvPr/>
        </p:nvSpPr>
        <p:spPr>
          <a:xfrm>
            <a:off x="1600200" y="1828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5" name="Flowchart: Connector 24"/>
          <p:cNvSpPr/>
          <p:nvPr/>
        </p:nvSpPr>
        <p:spPr>
          <a:xfrm>
            <a:off x="2057400" y="17526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6" name="Flowchart: Connector 25"/>
          <p:cNvSpPr/>
          <p:nvPr/>
        </p:nvSpPr>
        <p:spPr>
          <a:xfrm>
            <a:off x="2438400" y="1600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7" name="Flowchart: Connector 26"/>
          <p:cNvSpPr/>
          <p:nvPr/>
        </p:nvSpPr>
        <p:spPr>
          <a:xfrm>
            <a:off x="685800" y="43434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8" name="Flowchart: Connector 27"/>
          <p:cNvSpPr/>
          <p:nvPr/>
        </p:nvSpPr>
        <p:spPr>
          <a:xfrm>
            <a:off x="1143000" y="4495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9" name="Flowchart: Connector 28"/>
          <p:cNvSpPr/>
          <p:nvPr/>
        </p:nvSpPr>
        <p:spPr>
          <a:xfrm>
            <a:off x="1676400" y="4495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0" name="Flowchart: Connector 29"/>
          <p:cNvSpPr/>
          <p:nvPr/>
        </p:nvSpPr>
        <p:spPr>
          <a:xfrm>
            <a:off x="2133600" y="4648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1" name="Flowchart: Connector 30"/>
          <p:cNvSpPr/>
          <p:nvPr/>
        </p:nvSpPr>
        <p:spPr>
          <a:xfrm>
            <a:off x="6934200" y="16002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Flowchart: Connector 31"/>
          <p:cNvSpPr/>
          <p:nvPr/>
        </p:nvSpPr>
        <p:spPr>
          <a:xfrm>
            <a:off x="7239000" y="17526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Flowchart: Connector 32"/>
          <p:cNvSpPr/>
          <p:nvPr/>
        </p:nvSpPr>
        <p:spPr>
          <a:xfrm>
            <a:off x="7620000" y="18288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Flowchart: Connector 33"/>
          <p:cNvSpPr/>
          <p:nvPr/>
        </p:nvSpPr>
        <p:spPr>
          <a:xfrm>
            <a:off x="7848600" y="2057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Flowchart: Connector 34"/>
          <p:cNvSpPr/>
          <p:nvPr/>
        </p:nvSpPr>
        <p:spPr>
          <a:xfrm>
            <a:off x="7772400" y="4724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Flowchart: Connector 35"/>
          <p:cNvSpPr/>
          <p:nvPr/>
        </p:nvSpPr>
        <p:spPr>
          <a:xfrm>
            <a:off x="7391400" y="48006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Flowchart: Connector 36"/>
          <p:cNvSpPr/>
          <p:nvPr/>
        </p:nvSpPr>
        <p:spPr>
          <a:xfrm>
            <a:off x="7010400" y="48006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Slide Number Placeholder 37"/>
          <p:cNvSpPr>
            <a:spLocks noGrp="1"/>
          </p:cNvSpPr>
          <p:nvPr>
            <p:ph type="sldNum" sz="quarter" idx="12"/>
          </p:nvPr>
        </p:nvSpPr>
        <p:spPr/>
        <p:txBody>
          <a:bodyPr/>
          <a:lstStyle/>
          <a:p>
            <a:pPr>
              <a:defRPr/>
            </a:pPr>
            <a:fld id="{AF312548-1219-419B-B0FC-9479CE95F148}" type="slidenum">
              <a:rPr lang="en-US"/>
              <a:pPr>
                <a:defRPr/>
              </a:pPr>
              <a:t>3</a:t>
            </a:fld>
            <a:endParaRPr lang="en-US" dirty="0"/>
          </a:p>
        </p:txBody>
      </p:sp>
      <p:sp>
        <p:nvSpPr>
          <p:cNvPr id="40" name="Oval 39"/>
          <p:cNvSpPr/>
          <p:nvPr/>
        </p:nvSpPr>
        <p:spPr>
          <a:xfrm>
            <a:off x="30480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0"/>
                                        <p:tgtEl>
                                          <p:spTgt spid="21"/>
                                        </p:tgtEl>
                                      </p:cBhvr>
                                    </p:animEffect>
                                  </p:childTnLst>
                                  <p:subTnLst>
                                    <p:set>
                                      <p:cBhvr override="childStyle">
                                        <p:cTn dur="1" fill="hold" display="0" masterRel="sameClick" afterEffect="1">
                                          <p:stCondLst>
                                            <p:cond evt="end" delay="0">
                                              <p:tn val="5"/>
                                            </p:cond>
                                          </p:stCondLst>
                                        </p:cTn>
                                        <p:tgtEl>
                                          <p:spTgt spid="21"/>
                                        </p:tgtEl>
                                        <p:attrNameLst>
                                          <p:attrName>style.visibility</p:attrName>
                                        </p:attrNameLst>
                                      </p:cBhvr>
                                      <p:to>
                                        <p:strVal val="hidden"/>
                                      </p:to>
                                    </p:set>
                                  </p:sub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2000"/>
                                        <p:tgtEl>
                                          <p:spTgt spid="22"/>
                                        </p:tgtEl>
                                      </p:cBhvr>
                                    </p:animEffect>
                                  </p:childTnLst>
                                  <p:subTnLst>
                                    <p:set>
                                      <p:cBhvr override="childStyle">
                                        <p:cTn dur="1" fill="hold" display="0" masterRel="sameClick" afterEffect="1">
                                          <p:stCondLst>
                                            <p:cond evt="end" delay="0">
                                              <p:tn val="8"/>
                                            </p:cond>
                                          </p:stCondLst>
                                        </p:cTn>
                                        <p:tgtEl>
                                          <p:spTgt spid="22"/>
                                        </p:tgtEl>
                                        <p:attrNameLst>
                                          <p:attrName>style.visibility</p:attrName>
                                        </p:attrNameLst>
                                      </p:cBhvr>
                                      <p:to>
                                        <p:strVal val="hidden"/>
                                      </p:to>
                                    </p:set>
                                  </p:subTnLst>
                                </p:cTn>
                              </p:par>
                            </p:childTnLst>
                          </p:cTn>
                        </p:par>
                        <p:par>
                          <p:cTn id="11" fill="hold">
                            <p:stCondLst>
                              <p:cond delay="5000"/>
                            </p:stCondLst>
                            <p:childTnLst>
                              <p:par>
                                <p:cTn id="12" presetID="64" presetClass="path" presetSubtype="0" accel="50000" decel="50000" fill="hold" grpId="0" nodeType="afterEffect">
                                  <p:stCondLst>
                                    <p:cond delay="0"/>
                                  </p:stCondLst>
                                  <p:childTnLst>
                                    <p:animMotion origin="layout" path="M 0 0 L 0 -0.61111 " pathEditMode="relative" rAng="0" ptsTypes="AA">
                                      <p:cBhvr>
                                        <p:cTn id="13" dur="2000" fill="hold"/>
                                        <p:tgtEl>
                                          <p:spTgt spid="16"/>
                                        </p:tgtEl>
                                        <p:attrNameLst>
                                          <p:attrName>ppt_x</p:attrName>
                                          <p:attrName>ppt_y</p:attrName>
                                        </p:attrNameLst>
                                      </p:cBhvr>
                                      <p:rCtr x="0" y="-306"/>
                                    </p:animMotion>
                                  </p:childTnLst>
                                </p:cTn>
                              </p:par>
                              <p:par>
                                <p:cTn id="14" presetID="0" presetClass="path" presetSubtype="0" accel="50000" decel="50000" fill="hold" grpId="0" nodeType="withEffect">
                                  <p:stCondLst>
                                    <p:cond delay="0"/>
                                  </p:stCondLst>
                                  <p:childTnLst>
                                    <p:animMotion origin="layout" path="M -2.22222E-6 -3.7037E-7 C -0.0809 -0.16759 -0.1618 -0.33495 -0.15139 -0.47685 C -0.14097 -0.61829 0.02743 -0.78796 0.0632 -0.85023 " pathEditMode="relative" rAng="0" ptsTypes="aaA">
                                      <p:cBhvr>
                                        <p:cTn id="15" dur="2000" fill="hold"/>
                                        <p:tgtEl>
                                          <p:spTgt spid="40"/>
                                        </p:tgtEl>
                                        <p:attrNameLst>
                                          <p:attrName>ppt_x</p:attrName>
                                          <p:attrName>ppt_y</p:attrName>
                                        </p:attrNameLst>
                                      </p:cBhvr>
                                      <p:rCtr x="-49" y="-425"/>
                                    </p:animMotion>
                                  </p:childTnLst>
                                </p:cTn>
                              </p:par>
                              <p:par>
                                <p:cTn id="16" presetID="0" presetClass="path" presetSubtype="0" accel="50000" decel="50000" fill="hold" grpId="0" nodeType="withEffect">
                                  <p:stCondLst>
                                    <p:cond delay="0"/>
                                  </p:stCondLst>
                                  <p:childTnLst>
                                    <p:animMotion origin="layout" path="M -0.02136 -4.44444E-6 C 0.07899 -0.15138 0.17951 -0.30231 0.16979 -0.44513 C 0.16007 -0.58773 0.04045 -0.72175 -0.07917 -0.85555 " pathEditMode="relative" rAng="0" ptsTypes="aaA">
                                      <p:cBhvr>
                                        <p:cTn id="17" dur="2000" fill="hold"/>
                                        <p:tgtEl>
                                          <p:spTgt spid="15"/>
                                        </p:tgtEl>
                                        <p:attrNameLst>
                                          <p:attrName>ppt_x</p:attrName>
                                          <p:attrName>ppt_y</p:attrName>
                                        </p:attrNameLst>
                                      </p:cBhvr>
                                      <p:rCtr x="72" y="-428"/>
                                    </p:animMotion>
                                  </p:childTnLst>
                                </p:cTn>
                              </p:par>
                            </p:childTnLst>
                          </p:cTn>
                        </p:par>
                        <p:par>
                          <p:cTn id="18" fill="hold">
                            <p:stCondLst>
                              <p:cond delay="7000"/>
                            </p:stCondLst>
                            <p:childTnLst>
                              <p:par>
                                <p:cTn id="19" presetID="0" presetClass="path" presetSubtype="0" accel="50000" decel="50000" fill="hold" grpId="0" nodeType="afterEffect">
                                  <p:stCondLst>
                                    <p:cond delay="0"/>
                                  </p:stCondLst>
                                  <p:childTnLst>
                                    <p:animMotion origin="layout" path="M -0.00087 -0.02454 C -0.07101 -0.01042 -0.14115 0.00394 -0.17032 0.00972 " pathEditMode="relative" rAng="-740345" ptsTypes="aA">
                                      <p:cBhvr>
                                        <p:cTn id="20" dur="2000" fill="hold"/>
                                        <p:tgtEl>
                                          <p:spTgt spid="17"/>
                                        </p:tgtEl>
                                        <p:attrNameLst>
                                          <p:attrName>ppt_x</p:attrName>
                                          <p:attrName>ppt_y</p:attrName>
                                        </p:attrNameLst>
                                      </p:cBhvr>
                                      <p:rCtr x="-85" y="17"/>
                                    </p:animMotion>
                                  </p:childTnLst>
                                </p:cTn>
                              </p:par>
                            </p:childTnLst>
                          </p:cTn>
                        </p:par>
                        <p:par>
                          <p:cTn id="21" fill="hold">
                            <p:stCondLst>
                              <p:cond delay="9000"/>
                            </p:stCondLst>
                            <p:childTnLst>
                              <p:par>
                                <p:cTn id="22" presetID="0" presetClass="path" presetSubtype="0" accel="50000" decel="50000" fill="hold" grpId="0" nodeType="afterEffect">
                                  <p:stCondLst>
                                    <p:cond delay="0"/>
                                  </p:stCondLst>
                                  <p:childTnLst>
                                    <p:animMotion origin="layout" path="M -0.00017 -0.00903 C 0.06771 -0.00856 0.13559 -0.0081 0.16267 -0.00764 " pathEditMode="relative" rAng="285818" ptsTypes="aA">
                                      <p:cBhvr>
                                        <p:cTn id="23" dur="2000" fill="hold"/>
                                        <p:tgtEl>
                                          <p:spTgt spid="18"/>
                                        </p:tgtEl>
                                        <p:attrNameLst>
                                          <p:attrName>ppt_x</p:attrName>
                                          <p:attrName>ppt_y</p:attrName>
                                        </p:attrNameLst>
                                      </p:cBhvr>
                                      <p:rCtr x="81" y="1"/>
                                    </p:animMotion>
                                  </p:childTnLst>
                                </p:cTn>
                              </p:par>
                            </p:childTnLst>
                          </p:cTn>
                        </p:par>
                        <p:par>
                          <p:cTn id="24" fill="hold">
                            <p:stCondLst>
                              <p:cond delay="11000"/>
                            </p:stCondLst>
                            <p:childTnLst>
                              <p:par>
                                <p:cTn id="25" presetID="0" presetClass="path" presetSubtype="0" accel="50000" decel="50000" fill="hold" grpId="0" nodeType="afterEffect">
                                  <p:stCondLst>
                                    <p:cond delay="0"/>
                                  </p:stCondLst>
                                  <p:childTnLst>
                                    <p:animMotion origin="layout" path="M 3.33333E-6 2.22222E-6 L 0.45833 -0.08334 " pathEditMode="relative" rAng="0" ptsTypes="AA">
                                      <p:cBhvr>
                                        <p:cTn id="26" dur="2000" fill="hold"/>
                                        <p:tgtEl>
                                          <p:spTgt spid="19"/>
                                        </p:tgtEl>
                                        <p:attrNameLst>
                                          <p:attrName>ppt_x</p:attrName>
                                          <p:attrName>ppt_y</p:attrName>
                                        </p:attrNameLst>
                                      </p:cBhvr>
                                      <p:rCtr x="229" y="-42"/>
                                    </p:animMotion>
                                  </p:childTnLst>
                                </p:cTn>
                              </p:par>
                              <p:par>
                                <p:cTn id="27" presetID="0" presetClass="path" presetSubtype="0" accel="50000" decel="50000" fill="hold" grpId="0" nodeType="withEffect">
                                  <p:stCondLst>
                                    <p:cond delay="0"/>
                                  </p:stCondLst>
                                  <p:childTnLst>
                                    <p:animMotion origin="layout" path="M 3.33333E-6 1.11022E-16 L -0.475 -0.41667 " pathEditMode="relative" rAng="0" ptsTypes="AA">
                                      <p:cBhvr>
                                        <p:cTn id="28" dur="2000" fill="hold"/>
                                        <p:tgtEl>
                                          <p:spTgt spid="20"/>
                                        </p:tgtEl>
                                        <p:attrNameLst>
                                          <p:attrName>ppt_x</p:attrName>
                                          <p:attrName>ppt_y</p:attrName>
                                        </p:attrNameLst>
                                      </p:cBhvr>
                                      <p:rCtr x="-237" y="-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C:\B19C9AC5\75840F4C-E016-4B52-B7C7-D547C09787E5_files\image001.jpg"/>
          <p:cNvPicPr>
            <a:picLocks noChangeAspect="1" noChangeArrowheads="1"/>
          </p:cNvPicPr>
          <p:nvPr/>
        </p:nvPicPr>
        <p:blipFill>
          <a:blip r:embed="rId2"/>
          <a:srcRect/>
          <a:stretch>
            <a:fillRect/>
          </a:stretch>
        </p:blipFill>
        <p:spPr bwMode="auto">
          <a:xfrm>
            <a:off x="0" y="45720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17415"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3657600" y="4572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
        <p:nvSpPr>
          <p:cNvPr id="16" name="Oval 15"/>
          <p:cNvSpPr/>
          <p:nvPr/>
        </p:nvSpPr>
        <p:spPr>
          <a:xfrm>
            <a:off x="4191000" y="18288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17" name="Oval 16"/>
          <p:cNvSpPr/>
          <p:nvPr/>
        </p:nvSpPr>
        <p:spPr>
          <a:xfrm>
            <a:off x="4724400" y="9906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3276600" y="9906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19" name="Oval 18"/>
          <p:cNvSpPr/>
          <p:nvPr/>
        </p:nvSpPr>
        <p:spPr>
          <a:xfrm>
            <a:off x="4724400" y="1447800"/>
            <a:ext cx="6096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a:t>
            </a:r>
            <a:endParaRPr lang="en-US" sz="1400" b="1" dirty="0">
              <a:solidFill>
                <a:schemeClr val="bg1"/>
              </a:solidFill>
            </a:endParaRPr>
          </a:p>
        </p:txBody>
      </p:sp>
      <p:sp>
        <p:nvSpPr>
          <p:cNvPr id="20" name="Oval 19"/>
          <p:cNvSpPr/>
          <p:nvPr/>
        </p:nvSpPr>
        <p:spPr>
          <a:xfrm>
            <a:off x="3581400" y="1447800"/>
            <a:ext cx="609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a:t>
            </a:r>
            <a:endParaRPr lang="en-US" sz="1400" b="1" dirty="0"/>
          </a:p>
        </p:txBody>
      </p:sp>
      <p:sp>
        <p:nvSpPr>
          <p:cNvPr id="21" name="Flowchart: Connector 20"/>
          <p:cNvSpPr/>
          <p:nvPr/>
        </p:nvSpPr>
        <p:spPr>
          <a:xfrm>
            <a:off x="2438400" y="1600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3" name="Flowchart: Connector 22"/>
          <p:cNvSpPr/>
          <p:nvPr/>
        </p:nvSpPr>
        <p:spPr>
          <a:xfrm>
            <a:off x="1905000" y="16764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4" name="Flowchart: Connector 23"/>
          <p:cNvSpPr/>
          <p:nvPr/>
        </p:nvSpPr>
        <p:spPr>
          <a:xfrm>
            <a:off x="1371600" y="1905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5" name="Flowchart: Connector 24"/>
          <p:cNvSpPr/>
          <p:nvPr/>
        </p:nvSpPr>
        <p:spPr>
          <a:xfrm>
            <a:off x="914400" y="21336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6" name="Flowchart: Connector 25"/>
          <p:cNvSpPr/>
          <p:nvPr/>
        </p:nvSpPr>
        <p:spPr>
          <a:xfrm>
            <a:off x="914400" y="4495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7" name="Flowchart: Connector 26"/>
          <p:cNvSpPr/>
          <p:nvPr/>
        </p:nvSpPr>
        <p:spPr>
          <a:xfrm>
            <a:off x="1295400" y="4953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8" name="Flowchart: Connector 27"/>
          <p:cNvSpPr/>
          <p:nvPr/>
        </p:nvSpPr>
        <p:spPr>
          <a:xfrm>
            <a:off x="1676400" y="5257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9" name="Flowchart: Connector 28"/>
          <p:cNvSpPr/>
          <p:nvPr/>
        </p:nvSpPr>
        <p:spPr>
          <a:xfrm>
            <a:off x="2057400" y="5638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0" name="Flowchart: Connector 29"/>
          <p:cNvSpPr/>
          <p:nvPr/>
        </p:nvSpPr>
        <p:spPr>
          <a:xfrm>
            <a:off x="6934200" y="16002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Flowchart: Connector 30"/>
          <p:cNvSpPr/>
          <p:nvPr/>
        </p:nvSpPr>
        <p:spPr>
          <a:xfrm>
            <a:off x="7315200" y="17526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Flowchart: Connector 31"/>
          <p:cNvSpPr/>
          <p:nvPr/>
        </p:nvSpPr>
        <p:spPr>
          <a:xfrm>
            <a:off x="7620000" y="19812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Flowchart: Connector 32"/>
          <p:cNvSpPr/>
          <p:nvPr/>
        </p:nvSpPr>
        <p:spPr>
          <a:xfrm>
            <a:off x="7924800" y="22098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Flowchart: Connector 33"/>
          <p:cNvSpPr/>
          <p:nvPr/>
        </p:nvSpPr>
        <p:spPr>
          <a:xfrm>
            <a:off x="8001000" y="46482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Flowchart: Connector 34"/>
          <p:cNvSpPr/>
          <p:nvPr/>
        </p:nvSpPr>
        <p:spPr>
          <a:xfrm>
            <a:off x="7696200" y="48768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Flowchart: Connector 35"/>
          <p:cNvSpPr/>
          <p:nvPr/>
        </p:nvSpPr>
        <p:spPr>
          <a:xfrm>
            <a:off x="7315200" y="5105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Down Arrow 36"/>
          <p:cNvSpPr/>
          <p:nvPr/>
        </p:nvSpPr>
        <p:spPr>
          <a:xfrm rot="3360967">
            <a:off x="3356768" y="780257"/>
            <a:ext cx="341313" cy="558800"/>
          </a:xfrm>
          <a:prstGeom prst="downArrow">
            <a:avLst>
              <a:gd name="adj1" fmla="val 50000"/>
              <a:gd name="adj2" fmla="val 39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Down Arrow 37"/>
          <p:cNvSpPr/>
          <p:nvPr/>
        </p:nvSpPr>
        <p:spPr>
          <a:xfrm rot="18372403">
            <a:off x="5440362" y="822326"/>
            <a:ext cx="257175" cy="584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ounded Rectangular Callout 38"/>
          <p:cNvSpPr/>
          <p:nvPr/>
        </p:nvSpPr>
        <p:spPr>
          <a:xfrm>
            <a:off x="2667000" y="2667000"/>
            <a:ext cx="4267200" cy="3124200"/>
          </a:xfrm>
          <a:prstGeom prst="wedgeRoundRectCallout">
            <a:avLst>
              <a:gd name="adj1" fmla="val -11156"/>
              <a:gd name="adj2" fmla="val -61654"/>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en-US" b="1" dirty="0">
                <a:solidFill>
                  <a:schemeClr val="tx1"/>
                </a:solidFill>
              </a:rPr>
              <a:t> Coaches: Are all players properly equipped and ready to play?</a:t>
            </a:r>
          </a:p>
          <a:p>
            <a:pPr fontAlgn="auto">
              <a:spcBef>
                <a:spcPts val="0"/>
              </a:spcBef>
              <a:spcAft>
                <a:spcPts val="0"/>
              </a:spcAft>
              <a:buFont typeface="Arial" pitchFamily="34" charset="0"/>
              <a:buChar char="•"/>
              <a:defRPr/>
            </a:pPr>
            <a:r>
              <a:rPr lang="en-US" b="1" dirty="0">
                <a:solidFill>
                  <a:schemeClr val="tx1"/>
                </a:solidFill>
              </a:rPr>
              <a:t> Clear up uniform issues.</a:t>
            </a:r>
          </a:p>
          <a:p>
            <a:pPr fontAlgn="auto">
              <a:spcBef>
                <a:spcPts val="0"/>
              </a:spcBef>
              <a:spcAft>
                <a:spcPts val="0"/>
              </a:spcAft>
              <a:buFont typeface="Arial" pitchFamily="34" charset="0"/>
              <a:buChar char="•"/>
              <a:defRPr/>
            </a:pPr>
            <a:r>
              <a:rPr lang="en-US" b="1" dirty="0">
                <a:solidFill>
                  <a:schemeClr val="tx1"/>
                </a:solidFill>
              </a:rPr>
              <a:t> Mouthpieces if applicable.</a:t>
            </a:r>
          </a:p>
          <a:p>
            <a:pPr fontAlgn="auto">
              <a:spcBef>
                <a:spcPts val="0"/>
              </a:spcBef>
              <a:spcAft>
                <a:spcPts val="0"/>
              </a:spcAft>
              <a:buFont typeface="Arial" pitchFamily="34" charset="0"/>
              <a:buChar char="•"/>
              <a:defRPr/>
            </a:pPr>
            <a:r>
              <a:rPr lang="en-US" b="1" dirty="0">
                <a:solidFill>
                  <a:schemeClr val="tx1"/>
                </a:solidFill>
              </a:rPr>
              <a:t> Identify “speaking” Team Captain.</a:t>
            </a:r>
          </a:p>
          <a:p>
            <a:pPr fontAlgn="auto">
              <a:spcBef>
                <a:spcPts val="0"/>
              </a:spcBef>
              <a:spcAft>
                <a:spcPts val="0"/>
              </a:spcAft>
              <a:buFont typeface="Arial" pitchFamily="34" charset="0"/>
              <a:buChar char="•"/>
              <a:defRPr/>
            </a:pPr>
            <a:r>
              <a:rPr lang="en-US" b="1" dirty="0">
                <a:solidFill>
                  <a:schemeClr val="tx1"/>
                </a:solidFill>
              </a:rPr>
              <a:t> Sportsmanship.</a:t>
            </a:r>
          </a:p>
          <a:p>
            <a:pPr fontAlgn="auto">
              <a:spcBef>
                <a:spcPts val="0"/>
              </a:spcBef>
              <a:spcAft>
                <a:spcPts val="0"/>
              </a:spcAft>
              <a:buFont typeface="Arial" pitchFamily="34" charset="0"/>
              <a:buChar char="•"/>
              <a:defRPr/>
            </a:pPr>
            <a:r>
              <a:rPr lang="en-US" b="1" dirty="0">
                <a:solidFill>
                  <a:schemeClr val="tx1"/>
                </a:solidFill>
              </a:rPr>
              <a:t> Advise officials if you want a 30-sec or full timeout right away.</a:t>
            </a:r>
          </a:p>
          <a:p>
            <a:pPr fontAlgn="auto">
              <a:spcBef>
                <a:spcPts val="0"/>
              </a:spcBef>
              <a:spcAft>
                <a:spcPts val="0"/>
              </a:spcAft>
              <a:buFont typeface="Arial" pitchFamily="34" charset="0"/>
              <a:buChar char="•"/>
              <a:defRPr/>
            </a:pPr>
            <a:r>
              <a:rPr lang="en-US" b="1" dirty="0">
                <a:solidFill>
                  <a:schemeClr val="tx1"/>
                </a:solidFill>
              </a:rPr>
              <a:t> Understand introductions &amp; national anthem process….</a:t>
            </a:r>
          </a:p>
          <a:p>
            <a:pPr fontAlgn="auto">
              <a:spcBef>
                <a:spcPts val="0"/>
              </a:spcBef>
              <a:spcAft>
                <a:spcPts val="0"/>
              </a:spcAft>
              <a:buFont typeface="Arial" pitchFamily="34" charset="0"/>
              <a:buChar char="•"/>
              <a:defRPr/>
            </a:pPr>
            <a:r>
              <a:rPr lang="en-US" b="1" dirty="0">
                <a:solidFill>
                  <a:schemeClr val="tx1"/>
                </a:solidFill>
              </a:rPr>
              <a:t> Keep this brief!!!!!</a:t>
            </a:r>
          </a:p>
        </p:txBody>
      </p:sp>
      <p:sp>
        <p:nvSpPr>
          <p:cNvPr id="40" name="Cloud Callout 39"/>
          <p:cNvSpPr>
            <a:spLocks noChangeArrowheads="1"/>
          </p:cNvSpPr>
          <p:nvPr/>
        </p:nvSpPr>
        <p:spPr bwMode="auto">
          <a:xfrm>
            <a:off x="6096000" y="533400"/>
            <a:ext cx="2667000" cy="2286000"/>
          </a:xfrm>
          <a:prstGeom prst="cloudCallout">
            <a:avLst>
              <a:gd name="adj1" fmla="val -82144"/>
              <a:gd name="adj2" fmla="val -35347"/>
            </a:avLst>
          </a:prstGeom>
          <a:solidFill>
            <a:srgbClr val="FFC000"/>
          </a:solidFill>
          <a:ln w="25400" algn="ctr">
            <a:solidFill>
              <a:srgbClr val="385D8A"/>
            </a:solidFill>
            <a:round/>
            <a:headEnd/>
            <a:tailEnd/>
          </a:ln>
        </p:spPr>
        <p:txBody>
          <a:bodyPr anchor="ctr"/>
          <a:lstStyle/>
          <a:p>
            <a:pPr algn="ctr" fontAlgn="auto">
              <a:spcBef>
                <a:spcPts val="0"/>
              </a:spcBef>
              <a:spcAft>
                <a:spcPts val="0"/>
              </a:spcAft>
              <a:defRPr/>
            </a:pPr>
            <a:r>
              <a:rPr lang="en-US" b="1" dirty="0">
                <a:latin typeface="+mn-lt"/>
              </a:rPr>
              <a:t>       U1 &amp; U2 continue to monitor warm-ups on both ends of the court…….</a:t>
            </a:r>
            <a:endParaRPr lang="en-US" b="1" dirty="0">
              <a:latin typeface="+mn-lt"/>
            </a:endParaRPr>
          </a:p>
        </p:txBody>
      </p:sp>
      <p:sp>
        <p:nvSpPr>
          <p:cNvPr id="41" name="Slide Number Placeholder 40"/>
          <p:cNvSpPr>
            <a:spLocks noGrp="1"/>
          </p:cNvSpPr>
          <p:nvPr>
            <p:ph type="sldNum" sz="quarter" idx="12"/>
          </p:nvPr>
        </p:nvSpPr>
        <p:spPr/>
        <p:txBody>
          <a:bodyPr/>
          <a:lstStyle/>
          <a:p>
            <a:pPr>
              <a:defRPr/>
            </a:pPr>
            <a:fld id="{C942CDD6-588A-4C2E-8658-8E2E0189B8C2}" type="slidenum">
              <a:rPr lang="en-US"/>
              <a:pPr>
                <a:defRPr/>
              </a:pPr>
              <a:t>4</a:t>
            </a:fld>
            <a:endParaRPr lang="en-US" dirty="0"/>
          </a:p>
        </p:txBody>
      </p:sp>
      <p:sp>
        <p:nvSpPr>
          <p:cNvPr id="43" name="Oval 42"/>
          <p:cNvSpPr/>
          <p:nvPr/>
        </p:nvSpPr>
        <p:spPr>
          <a:xfrm>
            <a:off x="4724400" y="4572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9">
                                            <p:bg/>
                                          </p:spTgt>
                                        </p:tgtEl>
                                        <p:attrNameLst>
                                          <p:attrName>style.visibility</p:attrName>
                                        </p:attrNameLst>
                                      </p:cBhvr>
                                      <p:to>
                                        <p:strVal val="visible"/>
                                      </p:to>
                                    </p:set>
                                    <p:animEffect transition="in" filter="checkerboard(across)">
                                      <p:cBhvr>
                                        <p:cTn id="7" dur="2000"/>
                                        <p:tgtEl>
                                          <p:spTgt spid="39">
                                            <p:bg/>
                                          </p:spTgt>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checkerboard(across)">
                                      <p:cBhvr>
                                        <p:cTn id="11" dur="2000"/>
                                        <p:tgtEl>
                                          <p:spTgt spid="40"/>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2000"/>
                                        <p:tgtEl>
                                          <p:spTgt spid="3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2000"/>
                                        <p:tgtEl>
                                          <p:spTgt spid="38"/>
                                        </p:tgtEl>
                                      </p:cBhvr>
                                    </p:animEffect>
                                  </p:childTnLst>
                                </p:cTn>
                              </p:par>
                            </p:childTnLst>
                          </p:cTn>
                        </p:par>
                        <p:par>
                          <p:cTn id="19" fill="hold">
                            <p:stCondLst>
                              <p:cond delay="6000"/>
                            </p:stCondLst>
                            <p:childTnLst>
                              <p:par>
                                <p:cTn id="20" presetID="10" presetClass="entr" presetSubtype="0" fill="hold" grpId="0" nodeType="afterEffect">
                                  <p:stCondLst>
                                    <p:cond delay="0"/>
                                  </p:stCondLst>
                                  <p:childTnLst>
                                    <p:set>
                                      <p:cBhvr>
                                        <p:cTn id="21" dur="1" fill="hold">
                                          <p:stCondLst>
                                            <p:cond delay="0"/>
                                          </p:stCondLst>
                                        </p:cTn>
                                        <p:tgtEl>
                                          <p:spTgt spid="39">
                                            <p:txEl>
                                              <p:pRg st="0" end="0"/>
                                            </p:txEl>
                                          </p:spTgt>
                                        </p:tgtEl>
                                        <p:attrNameLst>
                                          <p:attrName>style.visibility</p:attrName>
                                        </p:attrNameLst>
                                      </p:cBhvr>
                                      <p:to>
                                        <p:strVal val="visible"/>
                                      </p:to>
                                    </p:set>
                                    <p:animEffect transition="in" filter="fade">
                                      <p:cBhvr>
                                        <p:cTn id="22" dur="2000"/>
                                        <p:tgtEl>
                                          <p:spTgt spid="39">
                                            <p:txEl>
                                              <p:pRg st="0" end="0"/>
                                            </p:txEl>
                                          </p:spTgt>
                                        </p:tgtEl>
                                      </p:cBhvr>
                                    </p:animEffect>
                                  </p:childTnLst>
                                </p:cTn>
                              </p:par>
                            </p:childTnLst>
                          </p:cTn>
                        </p:par>
                        <p:par>
                          <p:cTn id="23" fill="hold">
                            <p:stCondLst>
                              <p:cond delay="8000"/>
                            </p:stCondLst>
                            <p:childTnLst>
                              <p:par>
                                <p:cTn id="24" presetID="10" presetClass="entr" presetSubtype="0" fill="hold" grpId="0" nodeType="afterEffect">
                                  <p:stCondLst>
                                    <p:cond delay="0"/>
                                  </p:stCondLst>
                                  <p:childTnLst>
                                    <p:set>
                                      <p:cBhvr>
                                        <p:cTn id="25" dur="1" fill="hold">
                                          <p:stCondLst>
                                            <p:cond delay="0"/>
                                          </p:stCondLst>
                                        </p:cTn>
                                        <p:tgtEl>
                                          <p:spTgt spid="39">
                                            <p:txEl>
                                              <p:pRg st="1" end="1"/>
                                            </p:txEl>
                                          </p:spTgt>
                                        </p:tgtEl>
                                        <p:attrNameLst>
                                          <p:attrName>style.visibility</p:attrName>
                                        </p:attrNameLst>
                                      </p:cBhvr>
                                      <p:to>
                                        <p:strVal val="visible"/>
                                      </p:to>
                                    </p:set>
                                    <p:animEffect transition="in" filter="fade">
                                      <p:cBhvr>
                                        <p:cTn id="26" dur="2000"/>
                                        <p:tgtEl>
                                          <p:spTgt spid="39">
                                            <p:txEl>
                                              <p:pRg st="1" end="1"/>
                                            </p:txEl>
                                          </p:spTgt>
                                        </p:tgtEl>
                                      </p:cBhvr>
                                    </p:animEffect>
                                  </p:childTnLst>
                                </p:cTn>
                              </p:par>
                            </p:childTnLst>
                          </p:cTn>
                        </p:par>
                        <p:par>
                          <p:cTn id="27" fill="hold">
                            <p:stCondLst>
                              <p:cond delay="10000"/>
                            </p:stCondLst>
                            <p:childTnLst>
                              <p:par>
                                <p:cTn id="28" presetID="10" presetClass="entr" presetSubtype="0" fill="hold" grpId="0" nodeType="afterEffect">
                                  <p:stCondLst>
                                    <p:cond delay="0"/>
                                  </p:stCondLst>
                                  <p:childTnLst>
                                    <p:set>
                                      <p:cBhvr>
                                        <p:cTn id="29" dur="1" fill="hold">
                                          <p:stCondLst>
                                            <p:cond delay="0"/>
                                          </p:stCondLst>
                                        </p:cTn>
                                        <p:tgtEl>
                                          <p:spTgt spid="39">
                                            <p:txEl>
                                              <p:pRg st="2" end="2"/>
                                            </p:txEl>
                                          </p:spTgt>
                                        </p:tgtEl>
                                        <p:attrNameLst>
                                          <p:attrName>style.visibility</p:attrName>
                                        </p:attrNameLst>
                                      </p:cBhvr>
                                      <p:to>
                                        <p:strVal val="visible"/>
                                      </p:to>
                                    </p:set>
                                    <p:animEffect transition="in" filter="fade">
                                      <p:cBhvr>
                                        <p:cTn id="30" dur="2000"/>
                                        <p:tgtEl>
                                          <p:spTgt spid="39">
                                            <p:txEl>
                                              <p:pRg st="2" end="2"/>
                                            </p:txEl>
                                          </p:spTgt>
                                        </p:tgtEl>
                                      </p:cBhvr>
                                    </p:animEffect>
                                  </p:childTnLst>
                                </p:cTn>
                              </p:par>
                            </p:childTnLst>
                          </p:cTn>
                        </p:par>
                        <p:par>
                          <p:cTn id="31" fill="hold">
                            <p:stCondLst>
                              <p:cond delay="12000"/>
                            </p:stCondLst>
                            <p:childTnLst>
                              <p:par>
                                <p:cTn id="32" presetID="10" presetClass="entr" presetSubtype="0" fill="hold" grpId="0" nodeType="afterEffect">
                                  <p:stCondLst>
                                    <p:cond delay="0"/>
                                  </p:stCondLst>
                                  <p:childTnLst>
                                    <p:set>
                                      <p:cBhvr>
                                        <p:cTn id="33" dur="1" fill="hold">
                                          <p:stCondLst>
                                            <p:cond delay="0"/>
                                          </p:stCondLst>
                                        </p:cTn>
                                        <p:tgtEl>
                                          <p:spTgt spid="39">
                                            <p:txEl>
                                              <p:pRg st="3" end="3"/>
                                            </p:txEl>
                                          </p:spTgt>
                                        </p:tgtEl>
                                        <p:attrNameLst>
                                          <p:attrName>style.visibility</p:attrName>
                                        </p:attrNameLst>
                                      </p:cBhvr>
                                      <p:to>
                                        <p:strVal val="visible"/>
                                      </p:to>
                                    </p:set>
                                    <p:animEffect transition="in" filter="fade">
                                      <p:cBhvr>
                                        <p:cTn id="34" dur="2000"/>
                                        <p:tgtEl>
                                          <p:spTgt spid="39">
                                            <p:txEl>
                                              <p:pRg st="3" end="3"/>
                                            </p:txEl>
                                          </p:spTgt>
                                        </p:tgtEl>
                                      </p:cBhvr>
                                    </p:animEffect>
                                  </p:childTnLst>
                                </p:cTn>
                              </p:par>
                            </p:childTnLst>
                          </p:cTn>
                        </p:par>
                        <p:par>
                          <p:cTn id="35" fill="hold">
                            <p:stCondLst>
                              <p:cond delay="14000"/>
                            </p:stCondLst>
                            <p:childTnLst>
                              <p:par>
                                <p:cTn id="36" presetID="10" presetClass="entr" presetSubtype="0" fill="hold" grpId="0" nodeType="afterEffect">
                                  <p:stCondLst>
                                    <p:cond delay="0"/>
                                  </p:stCondLst>
                                  <p:childTnLst>
                                    <p:set>
                                      <p:cBhvr>
                                        <p:cTn id="37" dur="1" fill="hold">
                                          <p:stCondLst>
                                            <p:cond delay="0"/>
                                          </p:stCondLst>
                                        </p:cTn>
                                        <p:tgtEl>
                                          <p:spTgt spid="39">
                                            <p:txEl>
                                              <p:pRg st="4" end="4"/>
                                            </p:txEl>
                                          </p:spTgt>
                                        </p:tgtEl>
                                        <p:attrNameLst>
                                          <p:attrName>style.visibility</p:attrName>
                                        </p:attrNameLst>
                                      </p:cBhvr>
                                      <p:to>
                                        <p:strVal val="visible"/>
                                      </p:to>
                                    </p:set>
                                    <p:animEffect transition="in" filter="fade">
                                      <p:cBhvr>
                                        <p:cTn id="38" dur="2000"/>
                                        <p:tgtEl>
                                          <p:spTgt spid="39">
                                            <p:txEl>
                                              <p:pRg st="4" end="4"/>
                                            </p:txEl>
                                          </p:spTgt>
                                        </p:tgtEl>
                                      </p:cBhvr>
                                    </p:animEffect>
                                  </p:childTnLst>
                                </p:cTn>
                              </p:par>
                            </p:childTnLst>
                          </p:cTn>
                        </p:par>
                        <p:par>
                          <p:cTn id="39" fill="hold">
                            <p:stCondLst>
                              <p:cond delay="16000"/>
                            </p:stCondLst>
                            <p:childTnLst>
                              <p:par>
                                <p:cTn id="40" presetID="10" presetClass="entr" presetSubtype="0" fill="hold" grpId="0" nodeType="afterEffect">
                                  <p:stCondLst>
                                    <p:cond delay="0"/>
                                  </p:stCondLst>
                                  <p:childTnLst>
                                    <p:set>
                                      <p:cBhvr>
                                        <p:cTn id="41" dur="1" fill="hold">
                                          <p:stCondLst>
                                            <p:cond delay="0"/>
                                          </p:stCondLst>
                                        </p:cTn>
                                        <p:tgtEl>
                                          <p:spTgt spid="39">
                                            <p:txEl>
                                              <p:pRg st="5" end="5"/>
                                            </p:txEl>
                                          </p:spTgt>
                                        </p:tgtEl>
                                        <p:attrNameLst>
                                          <p:attrName>style.visibility</p:attrName>
                                        </p:attrNameLst>
                                      </p:cBhvr>
                                      <p:to>
                                        <p:strVal val="visible"/>
                                      </p:to>
                                    </p:set>
                                    <p:animEffect transition="in" filter="fade">
                                      <p:cBhvr>
                                        <p:cTn id="42" dur="2000"/>
                                        <p:tgtEl>
                                          <p:spTgt spid="39">
                                            <p:txEl>
                                              <p:pRg st="5" end="5"/>
                                            </p:txEl>
                                          </p:spTgt>
                                        </p:tgtEl>
                                      </p:cBhvr>
                                    </p:animEffect>
                                  </p:childTnLst>
                                </p:cTn>
                              </p:par>
                            </p:childTnLst>
                          </p:cTn>
                        </p:par>
                        <p:par>
                          <p:cTn id="43" fill="hold">
                            <p:stCondLst>
                              <p:cond delay="18000"/>
                            </p:stCondLst>
                            <p:childTnLst>
                              <p:par>
                                <p:cTn id="44" presetID="10" presetClass="entr" presetSubtype="0" fill="hold" grpId="0" nodeType="afterEffect">
                                  <p:stCondLst>
                                    <p:cond delay="0"/>
                                  </p:stCondLst>
                                  <p:childTnLst>
                                    <p:set>
                                      <p:cBhvr>
                                        <p:cTn id="45" dur="1" fill="hold">
                                          <p:stCondLst>
                                            <p:cond delay="0"/>
                                          </p:stCondLst>
                                        </p:cTn>
                                        <p:tgtEl>
                                          <p:spTgt spid="39">
                                            <p:txEl>
                                              <p:pRg st="6" end="6"/>
                                            </p:txEl>
                                          </p:spTgt>
                                        </p:tgtEl>
                                        <p:attrNameLst>
                                          <p:attrName>style.visibility</p:attrName>
                                        </p:attrNameLst>
                                      </p:cBhvr>
                                      <p:to>
                                        <p:strVal val="visible"/>
                                      </p:to>
                                    </p:set>
                                    <p:animEffect transition="in" filter="fade">
                                      <p:cBhvr>
                                        <p:cTn id="46" dur="2000"/>
                                        <p:tgtEl>
                                          <p:spTgt spid="39">
                                            <p:txEl>
                                              <p:pRg st="6" end="6"/>
                                            </p:txEl>
                                          </p:spTgt>
                                        </p:tgtEl>
                                      </p:cBhvr>
                                    </p:animEffect>
                                  </p:childTnLst>
                                </p:cTn>
                              </p:par>
                            </p:childTnLst>
                          </p:cTn>
                        </p:par>
                        <p:par>
                          <p:cTn id="47" fill="hold">
                            <p:stCondLst>
                              <p:cond delay="20000"/>
                            </p:stCondLst>
                            <p:childTnLst>
                              <p:par>
                                <p:cTn id="48" presetID="8" presetClass="emph" presetSubtype="0" fill="hold" grpId="0" nodeType="afterEffect">
                                  <p:stCondLst>
                                    <p:cond delay="0"/>
                                  </p:stCondLst>
                                  <p:iterate type="lt">
                                    <p:tmPct val="0"/>
                                  </p:iterate>
                                  <p:childTnLst>
                                    <p:animRot by="21600000">
                                      <p:cBhvr>
                                        <p:cTn id="49" dur="2000" fill="hold"/>
                                        <p:tgtEl>
                                          <p:spTgt spid="39">
                                            <p:txEl>
                                              <p:pRg st="7" end="7"/>
                                            </p:txEl>
                                          </p:spTgt>
                                        </p:tgtEl>
                                        <p:attrNameLst>
                                          <p:attrName>r</p:attrName>
                                        </p:attrNameLst>
                                      </p:cBhvr>
                                    </p:animRot>
                                  </p:childTnLst>
                                </p:cTn>
                              </p:par>
                            </p:childTnLst>
                          </p:cTn>
                        </p:par>
                        <p:par>
                          <p:cTn id="50" fill="hold">
                            <p:stCondLst>
                              <p:cond delay="22000"/>
                            </p:stCondLst>
                            <p:childTnLst>
                              <p:par>
                                <p:cTn id="51" presetID="2" presetClass="emph" presetSubtype="0" nodeType="afterEffect">
                                  <p:stCondLst>
                                    <p:cond delay="0"/>
                                  </p:stCondLst>
                                  <p:iterate type="lt">
                                    <p:tmAbs val="0"/>
                                  </p:iterate>
                                  <p:childTnLst>
                                    <p:set>
                                      <p:cBhvr override="childStyle">
                                        <p:cTn id="52" dur="indefinite"/>
                                        <p:tgtEl>
                                          <p:spTgt spid="39">
                                            <p:txEl>
                                              <p:pRg st="7" end="7"/>
                                            </p:txEl>
                                          </p:spTgt>
                                        </p:tgtEl>
                                        <p:attrNameLst>
                                          <p:attrName>style.fontFamily</p:attrName>
                                        </p:attrNameLst>
                                      </p:cBhvr>
                                      <p:to>
                                        <p:strVal val="Times New Roman"/>
                                      </p:to>
                                    </p:set>
                                  </p:childTnLst>
                                </p:cTn>
                              </p:par>
                            </p:childTnLst>
                          </p:cTn>
                        </p:par>
                        <p:par>
                          <p:cTn id="53" fill="hold">
                            <p:stCondLst>
                              <p:cond delay="22000"/>
                            </p:stCondLst>
                            <p:childTnLst>
                              <p:par>
                                <p:cTn id="54" presetID="18" presetClass="emph" presetSubtype="0" fill="hold" nodeType="afterEffect">
                                  <p:stCondLst>
                                    <p:cond delay="0"/>
                                  </p:stCondLst>
                                  <p:iterate type="lt">
                                    <p:tmPct val="4000"/>
                                  </p:iterate>
                                  <p:childTnLst>
                                    <p:set>
                                      <p:cBhvr override="childStyle">
                                        <p:cTn id="55" dur="2000" fill="hold"/>
                                        <p:tgtEl>
                                          <p:spTgt spid="39">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uiExpand="1" build="allAtOnce"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C:\B19C9AC5\75840F4C-E016-4B52-B7C7-D547C09787E5_files\image001.jpg"/>
          <p:cNvPicPr>
            <a:picLocks noChangeAspect="1" noChangeArrowheads="1"/>
          </p:cNvPicPr>
          <p:nvPr/>
        </p:nvPicPr>
        <p:blipFill>
          <a:blip r:embed="rId2"/>
          <a:srcRect/>
          <a:stretch>
            <a:fillRect/>
          </a:stretch>
        </p:blipFill>
        <p:spPr bwMode="auto">
          <a:xfrm>
            <a:off x="0" y="66675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18439"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36576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
        <p:nvSpPr>
          <p:cNvPr id="16" name="Oval 15"/>
          <p:cNvSpPr/>
          <p:nvPr/>
        </p:nvSpPr>
        <p:spPr>
          <a:xfrm>
            <a:off x="4191000" y="1676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17" name="Oval 16"/>
          <p:cNvSpPr/>
          <p:nvPr/>
        </p:nvSpPr>
        <p:spPr>
          <a:xfrm>
            <a:off x="4724400" y="9906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3276600" y="9906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19" name="Oval 18"/>
          <p:cNvSpPr/>
          <p:nvPr/>
        </p:nvSpPr>
        <p:spPr>
          <a:xfrm>
            <a:off x="4724400" y="1447800"/>
            <a:ext cx="6096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a:t>
            </a:r>
            <a:endParaRPr lang="en-US" sz="1400" b="1" dirty="0">
              <a:solidFill>
                <a:schemeClr val="bg1"/>
              </a:solidFill>
            </a:endParaRPr>
          </a:p>
        </p:txBody>
      </p:sp>
      <p:sp>
        <p:nvSpPr>
          <p:cNvPr id="20" name="Oval 19"/>
          <p:cNvSpPr/>
          <p:nvPr/>
        </p:nvSpPr>
        <p:spPr>
          <a:xfrm>
            <a:off x="3581400" y="1447800"/>
            <a:ext cx="609600" cy="3810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a:t>
            </a:r>
            <a:endParaRPr lang="en-US" sz="1400" b="1" dirty="0">
              <a:solidFill>
                <a:schemeClr val="bg1"/>
              </a:solidFill>
            </a:endParaRPr>
          </a:p>
        </p:txBody>
      </p:sp>
      <p:sp>
        <p:nvSpPr>
          <p:cNvPr id="21" name="TextBox 20"/>
          <p:cNvSpPr txBox="1"/>
          <p:nvPr/>
        </p:nvSpPr>
        <p:spPr>
          <a:xfrm>
            <a:off x="3276600" y="4267200"/>
            <a:ext cx="2667000" cy="1077218"/>
          </a:xfrm>
          <a:prstGeom prst="rect">
            <a:avLst/>
          </a:prstGeom>
          <a:noFill/>
          <a:scene3d>
            <a:camera prst="isometricOffAxis1Right"/>
            <a:lightRig rig="threePt" dir="t"/>
          </a:scene3d>
        </p:spPr>
        <p:txBody>
          <a:bodyPr>
            <a:spAutoFit/>
            <a:scene3d>
              <a:camera prst="orthographicFront"/>
              <a:lightRig rig="threePt" dir="t"/>
            </a:scene3d>
            <a:sp3d>
              <a:bevelT w="6350"/>
            </a:sp3d>
          </a:bodyPr>
          <a:lstStyle/>
          <a:p>
            <a:pPr fontAlgn="auto">
              <a:spcBef>
                <a:spcPts val="0"/>
              </a:spcBef>
              <a:spcAft>
                <a:spcPts val="0"/>
              </a:spcAft>
              <a:defRPr/>
            </a:pPr>
            <a:r>
              <a:rPr lang="en-US" sz="3200" dirty="0">
                <a:solidFill>
                  <a:srgbClr val="0070C0"/>
                </a:solidFill>
                <a:latin typeface="+mn-lt"/>
              </a:rPr>
              <a:t>10:00 ON THE    GAME   CLOCK</a:t>
            </a:r>
            <a:endParaRPr lang="en-US" sz="3200" dirty="0">
              <a:solidFill>
                <a:srgbClr val="0070C0"/>
              </a:solidFill>
              <a:latin typeface="+mn-lt"/>
            </a:endParaRPr>
          </a:p>
        </p:txBody>
      </p:sp>
      <p:sp>
        <p:nvSpPr>
          <p:cNvPr id="23" name="TextBox 22"/>
          <p:cNvSpPr txBox="1">
            <a:spLocks noChangeArrowheads="1"/>
          </p:cNvSpPr>
          <p:nvPr/>
        </p:nvSpPr>
        <p:spPr bwMode="auto">
          <a:xfrm>
            <a:off x="2971800" y="1447800"/>
            <a:ext cx="3124200" cy="1477963"/>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Referee:</a:t>
            </a:r>
          </a:p>
          <a:p>
            <a:pPr>
              <a:buFont typeface="Arial" charset="0"/>
              <a:buChar char="•"/>
            </a:pPr>
            <a:r>
              <a:rPr lang="en-US" b="1">
                <a:solidFill>
                  <a:schemeClr val="tx2"/>
                </a:solidFill>
                <a:latin typeface="Calibri" pitchFamily="34" charset="0"/>
              </a:rPr>
              <a:t> Greet scorekeepers and clock operator.  Test AP arrow box.</a:t>
            </a:r>
          </a:p>
          <a:p>
            <a:pPr>
              <a:buFont typeface="Arial" charset="0"/>
              <a:buChar char="•"/>
            </a:pPr>
            <a:r>
              <a:rPr lang="en-US" b="1">
                <a:solidFill>
                  <a:schemeClr val="tx2"/>
                </a:solidFill>
                <a:latin typeface="Calibri" pitchFamily="34" charset="0"/>
              </a:rPr>
              <a:t> Check/sign home book.</a:t>
            </a:r>
          </a:p>
          <a:p>
            <a:pPr>
              <a:buFont typeface="Arial" charset="0"/>
              <a:buChar char="•"/>
            </a:pPr>
            <a:r>
              <a:rPr lang="en-US" b="1">
                <a:solidFill>
                  <a:schemeClr val="tx2"/>
                </a:solidFill>
                <a:latin typeface="Calibri" pitchFamily="34" charset="0"/>
              </a:rPr>
              <a:t> Secure game ball.</a:t>
            </a:r>
          </a:p>
        </p:txBody>
      </p:sp>
      <p:sp>
        <p:nvSpPr>
          <p:cNvPr id="25" name="Down Arrow 24"/>
          <p:cNvSpPr/>
          <p:nvPr/>
        </p:nvSpPr>
        <p:spPr>
          <a:xfrm rot="14268582">
            <a:off x="6015831" y="5463382"/>
            <a:ext cx="48418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Down Arrow 25"/>
          <p:cNvSpPr/>
          <p:nvPr/>
        </p:nvSpPr>
        <p:spPr>
          <a:xfrm rot="7629137">
            <a:off x="2580481" y="5333207"/>
            <a:ext cx="484187" cy="9779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TextBox 26"/>
          <p:cNvSpPr txBox="1">
            <a:spLocks noChangeArrowheads="1"/>
          </p:cNvSpPr>
          <p:nvPr/>
        </p:nvSpPr>
        <p:spPr bwMode="auto">
          <a:xfrm>
            <a:off x="3505200" y="5334000"/>
            <a:ext cx="2209800" cy="923925"/>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Umpires continue to observe both ends of the court.</a:t>
            </a:r>
          </a:p>
        </p:txBody>
      </p:sp>
      <p:sp>
        <p:nvSpPr>
          <p:cNvPr id="22" name="Flowchart: Connector 21"/>
          <p:cNvSpPr/>
          <p:nvPr/>
        </p:nvSpPr>
        <p:spPr>
          <a:xfrm>
            <a:off x="2362200" y="1524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4" name="Flowchart: Connector 23"/>
          <p:cNvSpPr/>
          <p:nvPr/>
        </p:nvSpPr>
        <p:spPr>
          <a:xfrm>
            <a:off x="1981200" y="1600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8" name="Flowchart: Connector 27"/>
          <p:cNvSpPr/>
          <p:nvPr/>
        </p:nvSpPr>
        <p:spPr>
          <a:xfrm>
            <a:off x="1600200" y="17526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29" name="Flowchart: Connector 28"/>
          <p:cNvSpPr/>
          <p:nvPr/>
        </p:nvSpPr>
        <p:spPr>
          <a:xfrm>
            <a:off x="1219200" y="1905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0" name="Flowchart: Connector 29"/>
          <p:cNvSpPr/>
          <p:nvPr/>
        </p:nvSpPr>
        <p:spPr>
          <a:xfrm>
            <a:off x="990600" y="43434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1" name="Flowchart: Connector 30"/>
          <p:cNvSpPr/>
          <p:nvPr/>
        </p:nvSpPr>
        <p:spPr>
          <a:xfrm>
            <a:off x="1371600" y="47244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2" name="Flowchart: Connector 31"/>
          <p:cNvSpPr/>
          <p:nvPr/>
        </p:nvSpPr>
        <p:spPr>
          <a:xfrm>
            <a:off x="1905000" y="4876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3" name="Flowchart: Connector 32"/>
          <p:cNvSpPr/>
          <p:nvPr/>
        </p:nvSpPr>
        <p:spPr>
          <a:xfrm>
            <a:off x="7620000" y="1905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Flowchart: Connector 33"/>
          <p:cNvSpPr/>
          <p:nvPr/>
        </p:nvSpPr>
        <p:spPr>
          <a:xfrm>
            <a:off x="7924800" y="2057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Flowchart: Connector 34"/>
          <p:cNvSpPr/>
          <p:nvPr/>
        </p:nvSpPr>
        <p:spPr>
          <a:xfrm>
            <a:off x="8153400" y="2286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Flowchart: Connector 35"/>
          <p:cNvSpPr/>
          <p:nvPr/>
        </p:nvSpPr>
        <p:spPr>
          <a:xfrm>
            <a:off x="7391400" y="1676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Flowchart: Connector 36"/>
          <p:cNvSpPr/>
          <p:nvPr/>
        </p:nvSpPr>
        <p:spPr>
          <a:xfrm>
            <a:off x="6705600" y="5105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Flowchart: Connector 37"/>
          <p:cNvSpPr/>
          <p:nvPr/>
        </p:nvSpPr>
        <p:spPr>
          <a:xfrm>
            <a:off x="7162800" y="50292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Flowchart: Connector 38"/>
          <p:cNvSpPr/>
          <p:nvPr/>
        </p:nvSpPr>
        <p:spPr>
          <a:xfrm>
            <a:off x="7620000" y="4953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Flowchart: Connector 39"/>
          <p:cNvSpPr/>
          <p:nvPr/>
        </p:nvSpPr>
        <p:spPr>
          <a:xfrm>
            <a:off x="7924800" y="4724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Slide Number Placeholder 45"/>
          <p:cNvSpPr>
            <a:spLocks noGrp="1"/>
          </p:cNvSpPr>
          <p:nvPr>
            <p:ph type="sldNum" sz="quarter" idx="12"/>
          </p:nvPr>
        </p:nvSpPr>
        <p:spPr/>
        <p:txBody>
          <a:bodyPr/>
          <a:lstStyle/>
          <a:p>
            <a:pPr>
              <a:defRPr/>
            </a:pPr>
            <a:fld id="{5E0B7597-8F92-4C64-AF93-FF9EFBF5E40D}" type="slidenum">
              <a:rPr lang="en-US"/>
              <a:pPr>
                <a:defRPr/>
              </a:pPr>
              <a:t>5</a:t>
            </a:fld>
            <a:endParaRPr lang="en-US" dirty="0"/>
          </a:p>
        </p:txBody>
      </p:sp>
      <p:sp>
        <p:nvSpPr>
          <p:cNvPr id="42" name="Oval 41"/>
          <p:cNvSpPr/>
          <p:nvPr/>
        </p:nvSpPr>
        <p:spPr>
          <a:xfrm>
            <a:off x="47244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000" fill="hold"/>
                                        <p:tgtEl>
                                          <p:spTgt spid="21"/>
                                        </p:tgtEl>
                                      </p:cBhvr>
                                      <p:by x="150000" y="100000"/>
                                    </p:animScale>
                                  </p:childTnLst>
                                </p:cTn>
                              </p:par>
                            </p:childTnLst>
                          </p:cTn>
                        </p:par>
                        <p:par>
                          <p:cTn id="7" fill="hold">
                            <p:stCondLst>
                              <p:cond delay="1000"/>
                            </p:stCondLst>
                            <p:childTnLst>
                              <p:par>
                                <p:cTn id="8" presetID="0" presetClass="path" presetSubtype="0" accel="50000" decel="50000" fill="hold" grpId="0" nodeType="afterEffect">
                                  <p:stCondLst>
                                    <p:cond delay="0"/>
                                  </p:stCondLst>
                                  <p:childTnLst>
                                    <p:animMotion origin="layout" path="M 0.01666 0.0044 C 0.12534 -0.03009 0.2342 -0.06435 0.28125 -0.0794 C 0.3283 -0.09444 0.31354 -0.09028 0.29896 -0.08588 " pathEditMode="relative" rAng="0" ptsTypes="aaA">
                                      <p:cBhvr>
                                        <p:cTn id="9" dur="2000" fill="hold"/>
                                        <p:tgtEl>
                                          <p:spTgt spid="17"/>
                                        </p:tgtEl>
                                        <p:attrNameLst>
                                          <p:attrName>ppt_x</p:attrName>
                                          <p:attrName>ppt_y</p:attrName>
                                        </p:attrNameLst>
                                      </p:cBhvr>
                                      <p:rCtr x="156" y="-50"/>
                                    </p:animMotion>
                                  </p:childTnLst>
                                </p:cTn>
                              </p:par>
                              <p:par>
                                <p:cTn id="10" presetID="0" presetClass="path" presetSubtype="0" accel="50000" decel="50000" fill="hold" grpId="0" nodeType="withEffect">
                                  <p:stCondLst>
                                    <p:cond delay="0"/>
                                  </p:stCondLst>
                                  <p:childTnLst>
                                    <p:animMotion origin="layout" path="M -0.04774 0.00047 C -0.15469 -0.03449 -0.26146 -0.06944 -0.30417 -0.08333 " pathEditMode="relative" rAng="0" ptsTypes="aA">
                                      <p:cBhvr>
                                        <p:cTn id="11" dur="2000" fill="hold"/>
                                        <p:tgtEl>
                                          <p:spTgt spid="18"/>
                                        </p:tgtEl>
                                        <p:attrNameLst>
                                          <p:attrName>ppt_x</p:attrName>
                                          <p:attrName>ppt_y</p:attrName>
                                        </p:attrNameLst>
                                      </p:cBhvr>
                                      <p:rCtr x="-128" y="-42"/>
                                    </p:animMotion>
                                  </p:childTnLst>
                                </p:cTn>
                              </p:par>
                              <p:par>
                                <p:cTn id="12" presetID="0" presetClass="path" presetSubtype="0" accel="50000" decel="50000" fill="hold" grpId="0" nodeType="withEffect">
                                  <p:stCondLst>
                                    <p:cond delay="0"/>
                                  </p:stCondLst>
                                  <p:childTnLst>
                                    <p:animMotion origin="layout" path="M -3.33333E-6 -3.33333E-6 C 0.14306 0.10926 0.28611 0.21852 0.34341 0.26227 " pathEditMode="relative" ptsTypes="aA">
                                      <p:cBhvr>
                                        <p:cTn id="13" dur="2000" fill="hold"/>
                                        <p:tgtEl>
                                          <p:spTgt spid="20"/>
                                        </p:tgtEl>
                                        <p:attrNameLst>
                                          <p:attrName>ppt_x</p:attrName>
                                          <p:attrName>ppt_y</p:attrName>
                                        </p:attrNameLst>
                                      </p:cBhvr>
                                    </p:animMotion>
                                  </p:childTnLst>
                                </p:cTn>
                              </p:par>
                              <p:par>
                                <p:cTn id="14" presetID="0" presetClass="path" presetSubtype="0" accel="50000" decel="50000" fill="hold" grpId="0" nodeType="withEffect">
                                  <p:stCondLst>
                                    <p:cond delay="0"/>
                                  </p:stCondLst>
                                  <p:childTnLst>
                                    <p:animMotion origin="layout" path="M 0.00799 0.00555 C -0.12031 0.11574 -0.24861 0.22616 -0.3 0.27014 " pathEditMode="relative" rAng="0" ptsTypes="aA">
                                      <p:cBhvr>
                                        <p:cTn id="15" dur="2000" fill="hold"/>
                                        <p:tgtEl>
                                          <p:spTgt spid="19"/>
                                        </p:tgtEl>
                                        <p:attrNameLst>
                                          <p:attrName>ppt_x</p:attrName>
                                          <p:attrName>ppt_y</p:attrName>
                                        </p:attrNameLst>
                                      </p:cBhvr>
                                      <p:rCtr x="-154" y="132"/>
                                    </p:animMotion>
                                  </p:childTnLst>
                                </p:cTn>
                              </p:par>
                            </p:childTnLst>
                          </p:cTn>
                        </p:par>
                        <p:par>
                          <p:cTn id="16" fill="hold">
                            <p:stCondLst>
                              <p:cond delay="3000"/>
                            </p:stCondLst>
                            <p:childTnLst>
                              <p:par>
                                <p:cTn id="17" presetID="0" presetClass="path" presetSubtype="0" accel="50000" decel="50000" fill="hold" grpId="0" nodeType="afterEffect">
                                  <p:stCondLst>
                                    <p:cond delay="0"/>
                                  </p:stCondLst>
                                  <p:childTnLst>
                                    <p:animMotion origin="layout" path="M 5.55112E-17 -1.11111E-6 L -0.07917 0.85556 " pathEditMode="relative" rAng="0" ptsTypes="AA">
                                      <p:cBhvr>
                                        <p:cTn id="18" dur="2000" fill="hold"/>
                                        <p:tgtEl>
                                          <p:spTgt spid="15"/>
                                        </p:tgtEl>
                                        <p:attrNameLst>
                                          <p:attrName>ppt_x</p:attrName>
                                          <p:attrName>ppt_y</p:attrName>
                                        </p:attrNameLst>
                                      </p:cBhvr>
                                      <p:rCtr x="-40" y="428"/>
                                    </p:animMotion>
                                  </p:childTnLst>
                                </p:cTn>
                              </p:par>
                              <p:par>
                                <p:cTn id="19" presetID="0" presetClass="path" presetSubtype="0" accel="50000" decel="50000" fill="hold" grpId="1" nodeType="withEffect">
                                  <p:stCondLst>
                                    <p:cond delay="0"/>
                                  </p:stCondLst>
                                  <p:childTnLst>
                                    <p:animMotion origin="layout" path="M -0.05417 -0.02222 L 0.0875 0.85556 " pathEditMode="relative" rAng="0" ptsTypes="AA">
                                      <p:cBhvr>
                                        <p:cTn id="20" dur="2000" fill="hold"/>
                                        <p:tgtEl>
                                          <p:spTgt spid="42"/>
                                        </p:tgtEl>
                                        <p:attrNameLst>
                                          <p:attrName>ppt_x</p:attrName>
                                          <p:attrName>ppt_y</p:attrName>
                                        </p:attrNameLst>
                                      </p:cBhvr>
                                      <p:rCtr x="71" y="439"/>
                                    </p:animMotion>
                                  </p:childTnLst>
                                </p:cTn>
                              </p:par>
                            </p:childTnLst>
                          </p:cTn>
                        </p:par>
                        <p:par>
                          <p:cTn id="21" fill="hold">
                            <p:stCondLst>
                              <p:cond delay="5000"/>
                            </p:stCondLst>
                            <p:childTnLst>
                              <p:par>
                                <p:cTn id="22" presetID="0" presetClass="path" presetSubtype="0" accel="50000" decel="50000" fill="hold" grpId="0" nodeType="afterEffect">
                                  <p:stCondLst>
                                    <p:cond delay="0"/>
                                  </p:stCondLst>
                                  <p:childTnLst>
                                    <p:animMotion origin="layout" path="M 3.33333E-6 1.11111E-6 L 0.00416 -0.18889 " pathEditMode="relative" rAng="0" ptsTypes="AA">
                                      <p:cBhvr>
                                        <p:cTn id="23" dur="2000" fill="hold"/>
                                        <p:tgtEl>
                                          <p:spTgt spid="16"/>
                                        </p:tgtEl>
                                        <p:attrNameLst>
                                          <p:attrName>ppt_x</p:attrName>
                                          <p:attrName>ppt_y</p:attrName>
                                        </p:attrNameLst>
                                      </p:cBhvr>
                                      <p:rCtr x="2" y="-94"/>
                                    </p:animMotion>
                                  </p:childTnLst>
                                </p:cTn>
                              </p:par>
                            </p:childTnLst>
                          </p:cTn>
                        </p:par>
                        <p:par>
                          <p:cTn id="24" fill="hold">
                            <p:stCondLst>
                              <p:cond delay="7000"/>
                            </p:stCondLst>
                            <p:childTnLst>
                              <p:par>
                                <p:cTn id="25" presetID="10" presetClass="entr" presetSubtype="0" fill="hold" grpId="0" nodeType="afterEffect">
                                  <p:stCondLst>
                                    <p:cond delay="0"/>
                                  </p:stCondLst>
                                  <p:childTnLst>
                                    <p:set>
                                      <p:cBhvr>
                                        <p:cTn id="26" dur="1" fill="hold">
                                          <p:stCondLst>
                                            <p:cond delay="0"/>
                                          </p:stCondLst>
                                        </p:cTn>
                                        <p:tgtEl>
                                          <p:spTgt spid="23">
                                            <p:bg/>
                                          </p:spTgt>
                                        </p:tgtEl>
                                        <p:attrNameLst>
                                          <p:attrName>style.visibility</p:attrName>
                                        </p:attrNameLst>
                                      </p:cBhvr>
                                      <p:to>
                                        <p:strVal val="visible"/>
                                      </p:to>
                                    </p:set>
                                    <p:animEffect transition="in" filter="fade">
                                      <p:cBhvr>
                                        <p:cTn id="27" dur="2000"/>
                                        <p:tgtEl>
                                          <p:spTgt spid="23">
                                            <p:bg/>
                                          </p:spTgt>
                                        </p:tgtEl>
                                      </p:cBhvr>
                                    </p:animEffect>
                                  </p:childTnLst>
                                </p:cTn>
                              </p:par>
                            </p:childTnLst>
                          </p:cTn>
                        </p:par>
                        <p:par>
                          <p:cTn id="28" fill="hold">
                            <p:stCondLst>
                              <p:cond delay="9000"/>
                            </p:stCondLst>
                            <p:childTnLst>
                              <p:par>
                                <p:cTn id="29" presetID="10" presetClass="entr" presetSubtype="0" fill="hold" grpId="0" nodeType="afterEffect">
                                  <p:stCondLst>
                                    <p:cond delay="0"/>
                                  </p:stCondLst>
                                  <p:childTnLst>
                                    <p:set>
                                      <p:cBhvr>
                                        <p:cTn id="30" dur="1" fill="hold">
                                          <p:stCondLst>
                                            <p:cond delay="0"/>
                                          </p:stCondLst>
                                        </p:cTn>
                                        <p:tgtEl>
                                          <p:spTgt spid="23">
                                            <p:txEl>
                                              <p:pRg st="0" end="0"/>
                                            </p:txEl>
                                          </p:spTgt>
                                        </p:tgtEl>
                                        <p:attrNameLst>
                                          <p:attrName>style.visibility</p:attrName>
                                        </p:attrNameLst>
                                      </p:cBhvr>
                                      <p:to>
                                        <p:strVal val="visible"/>
                                      </p:to>
                                    </p:set>
                                    <p:animEffect transition="in" filter="fade">
                                      <p:cBhvr>
                                        <p:cTn id="31" dur="2000"/>
                                        <p:tgtEl>
                                          <p:spTgt spid="23">
                                            <p:txEl>
                                              <p:pRg st="0" end="0"/>
                                            </p:txEl>
                                          </p:spTgt>
                                        </p:tgtEl>
                                      </p:cBhvr>
                                    </p:animEffect>
                                  </p:childTnLst>
                                </p:cTn>
                              </p:par>
                            </p:childTnLst>
                          </p:cTn>
                        </p:par>
                        <p:par>
                          <p:cTn id="32" fill="hold">
                            <p:stCondLst>
                              <p:cond delay="11000"/>
                            </p:stCondLst>
                            <p:childTnLst>
                              <p:par>
                                <p:cTn id="33" presetID="10" presetClass="entr" presetSubtype="0" fill="hold" grpId="0" nodeType="afterEffect">
                                  <p:stCondLst>
                                    <p:cond delay="0"/>
                                  </p:stCondLst>
                                  <p:childTnLst>
                                    <p:set>
                                      <p:cBhvr>
                                        <p:cTn id="34" dur="1" fill="hold">
                                          <p:stCondLst>
                                            <p:cond delay="0"/>
                                          </p:stCondLst>
                                        </p:cTn>
                                        <p:tgtEl>
                                          <p:spTgt spid="23">
                                            <p:txEl>
                                              <p:pRg st="1" end="1"/>
                                            </p:txEl>
                                          </p:spTgt>
                                        </p:tgtEl>
                                        <p:attrNameLst>
                                          <p:attrName>style.visibility</p:attrName>
                                        </p:attrNameLst>
                                      </p:cBhvr>
                                      <p:to>
                                        <p:strVal val="visible"/>
                                      </p:to>
                                    </p:set>
                                    <p:animEffect transition="in" filter="fade">
                                      <p:cBhvr>
                                        <p:cTn id="35" dur="2000"/>
                                        <p:tgtEl>
                                          <p:spTgt spid="23">
                                            <p:txEl>
                                              <p:pRg st="1" end="1"/>
                                            </p:txEl>
                                          </p:spTgt>
                                        </p:tgtEl>
                                      </p:cBhvr>
                                    </p:animEffect>
                                  </p:childTnLst>
                                </p:cTn>
                              </p:par>
                            </p:childTnLst>
                          </p:cTn>
                        </p:par>
                        <p:par>
                          <p:cTn id="36" fill="hold">
                            <p:stCondLst>
                              <p:cond delay="13000"/>
                            </p:stCondLst>
                            <p:childTnLst>
                              <p:par>
                                <p:cTn id="37" presetID="10" presetClass="entr" presetSubtype="0" fill="hold" grpId="0" nodeType="afterEffect">
                                  <p:stCondLst>
                                    <p:cond delay="0"/>
                                  </p:stCondLst>
                                  <p:childTnLst>
                                    <p:set>
                                      <p:cBhvr>
                                        <p:cTn id="38" dur="1" fill="hold">
                                          <p:stCondLst>
                                            <p:cond delay="0"/>
                                          </p:stCondLst>
                                        </p:cTn>
                                        <p:tgtEl>
                                          <p:spTgt spid="23">
                                            <p:txEl>
                                              <p:pRg st="2" end="2"/>
                                            </p:txEl>
                                          </p:spTgt>
                                        </p:tgtEl>
                                        <p:attrNameLst>
                                          <p:attrName>style.visibility</p:attrName>
                                        </p:attrNameLst>
                                      </p:cBhvr>
                                      <p:to>
                                        <p:strVal val="visible"/>
                                      </p:to>
                                    </p:set>
                                    <p:animEffect transition="in" filter="fade">
                                      <p:cBhvr>
                                        <p:cTn id="39" dur="2000"/>
                                        <p:tgtEl>
                                          <p:spTgt spid="23">
                                            <p:txEl>
                                              <p:pRg st="2" end="2"/>
                                            </p:txEl>
                                          </p:spTgt>
                                        </p:tgtEl>
                                      </p:cBhvr>
                                    </p:animEffect>
                                  </p:childTnLst>
                                </p:cTn>
                              </p:par>
                            </p:childTnLst>
                          </p:cTn>
                        </p:par>
                        <p:par>
                          <p:cTn id="40" fill="hold">
                            <p:stCondLst>
                              <p:cond delay="15000"/>
                            </p:stCondLst>
                            <p:childTnLst>
                              <p:par>
                                <p:cTn id="41" presetID="10" presetClass="entr" presetSubtype="0" fill="hold" grpId="0" nodeType="afterEffect">
                                  <p:stCondLst>
                                    <p:cond delay="0"/>
                                  </p:stCondLst>
                                  <p:childTnLst>
                                    <p:set>
                                      <p:cBhvr>
                                        <p:cTn id="42" dur="1" fill="hold">
                                          <p:stCondLst>
                                            <p:cond delay="0"/>
                                          </p:stCondLst>
                                        </p:cTn>
                                        <p:tgtEl>
                                          <p:spTgt spid="23">
                                            <p:txEl>
                                              <p:pRg st="3" end="3"/>
                                            </p:txEl>
                                          </p:spTgt>
                                        </p:tgtEl>
                                        <p:attrNameLst>
                                          <p:attrName>style.visibility</p:attrName>
                                        </p:attrNameLst>
                                      </p:cBhvr>
                                      <p:to>
                                        <p:strVal val="visible"/>
                                      </p:to>
                                    </p:set>
                                    <p:animEffect transition="in" filter="fade">
                                      <p:cBhvr>
                                        <p:cTn id="43" dur="2000"/>
                                        <p:tgtEl>
                                          <p:spTgt spid="23">
                                            <p:txEl>
                                              <p:pRg st="3" end="3"/>
                                            </p:txEl>
                                          </p:spTgt>
                                        </p:tgtEl>
                                      </p:cBhvr>
                                    </p:animEffect>
                                  </p:childTnLst>
                                </p:cTn>
                              </p:par>
                              <p:par>
                                <p:cTn id="44" presetID="2" presetClass="entr" presetSubtype="4"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additive="base">
                                        <p:cTn id="46" dur="500" fill="hold"/>
                                        <p:tgtEl>
                                          <p:spTgt spid="26"/>
                                        </p:tgtEl>
                                        <p:attrNameLst>
                                          <p:attrName>ppt_x</p:attrName>
                                        </p:attrNameLst>
                                      </p:cBhvr>
                                      <p:tavLst>
                                        <p:tav tm="0">
                                          <p:val>
                                            <p:strVal val="#ppt_x"/>
                                          </p:val>
                                        </p:tav>
                                        <p:tav tm="100000">
                                          <p:val>
                                            <p:strVal val="#ppt_x"/>
                                          </p:val>
                                        </p:tav>
                                      </p:tavLst>
                                    </p:anim>
                                    <p:anim calcmode="lin" valueType="num">
                                      <p:cBhvr additive="base">
                                        <p:cTn id="47" dur="500" fill="hold"/>
                                        <p:tgtEl>
                                          <p:spTgt spid="26"/>
                                        </p:tgtEl>
                                        <p:attrNameLst>
                                          <p:attrName>ppt_y</p:attrName>
                                        </p:attrNameLst>
                                      </p:cBhvr>
                                      <p:tavLst>
                                        <p:tav tm="0">
                                          <p:val>
                                            <p:strVal val="1+#ppt_h/2"/>
                                          </p:val>
                                        </p:tav>
                                        <p:tav tm="100000">
                                          <p:val>
                                            <p:strVal val="#ppt_y"/>
                                          </p:val>
                                        </p:tav>
                                      </p:tavLst>
                                    </p:anim>
                                  </p:childTnLst>
                                </p:cTn>
                              </p:par>
                            </p:childTnLst>
                          </p:cTn>
                        </p:par>
                        <p:par>
                          <p:cTn id="48" fill="hold">
                            <p:stCondLst>
                              <p:cond delay="17000"/>
                            </p:stCondLst>
                            <p:childTnLst>
                              <p:par>
                                <p:cTn id="49" presetID="2" presetClass="entr" presetSubtype="4"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additive="base">
                                        <p:cTn id="51" dur="500" fill="hold"/>
                                        <p:tgtEl>
                                          <p:spTgt spid="25"/>
                                        </p:tgtEl>
                                        <p:attrNameLst>
                                          <p:attrName>ppt_x</p:attrName>
                                        </p:attrNameLst>
                                      </p:cBhvr>
                                      <p:tavLst>
                                        <p:tav tm="0">
                                          <p:val>
                                            <p:strVal val="#ppt_x"/>
                                          </p:val>
                                        </p:tav>
                                        <p:tav tm="100000">
                                          <p:val>
                                            <p:strVal val="#ppt_x"/>
                                          </p:val>
                                        </p:tav>
                                      </p:tavLst>
                                    </p:anim>
                                    <p:anim calcmode="lin" valueType="num">
                                      <p:cBhvr additive="base">
                                        <p:cTn id="52" dur="500" fill="hold"/>
                                        <p:tgtEl>
                                          <p:spTgt spid="25"/>
                                        </p:tgtEl>
                                        <p:attrNameLst>
                                          <p:attrName>ppt_y</p:attrName>
                                        </p:attrNameLst>
                                      </p:cBhvr>
                                      <p:tavLst>
                                        <p:tav tm="0">
                                          <p:val>
                                            <p:strVal val="1+#ppt_h/2"/>
                                          </p:val>
                                        </p:tav>
                                        <p:tav tm="100000">
                                          <p:val>
                                            <p:strVal val="#ppt_y"/>
                                          </p:val>
                                        </p:tav>
                                      </p:tavLst>
                                    </p:anim>
                                  </p:childTnLst>
                                </p:cTn>
                              </p:par>
                            </p:childTnLst>
                          </p:cTn>
                        </p:par>
                        <p:par>
                          <p:cTn id="53" fill="hold">
                            <p:stCondLst>
                              <p:cond delay="17500"/>
                            </p:stCondLst>
                            <p:childTnLst>
                              <p:par>
                                <p:cTn id="54" presetID="2" presetClass="entr" presetSubtype="4"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additive="base">
                                        <p:cTn id="56" dur="500" fill="hold"/>
                                        <p:tgtEl>
                                          <p:spTgt spid="27"/>
                                        </p:tgtEl>
                                        <p:attrNameLst>
                                          <p:attrName>ppt_x</p:attrName>
                                        </p:attrNameLst>
                                      </p:cBhvr>
                                      <p:tavLst>
                                        <p:tav tm="0">
                                          <p:val>
                                            <p:strVal val="#ppt_x"/>
                                          </p:val>
                                        </p:tav>
                                        <p:tav tm="100000">
                                          <p:val>
                                            <p:strVal val="#ppt_x"/>
                                          </p:val>
                                        </p:tav>
                                      </p:tavLst>
                                    </p:anim>
                                    <p:anim calcmode="lin" valueType="num">
                                      <p:cBhvr additive="base">
                                        <p:cTn id="5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3" grpId="0" uiExpand="1" build="allAtOnce" animBg="1"/>
      <p:bldP spid="25" grpId="0" animBg="1"/>
      <p:bldP spid="26" grpId="0" animBg="1"/>
      <p:bldP spid="27" grpId="0" animBg="1"/>
      <p:bldP spid="4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B19C9AC5\75840F4C-E016-4B52-B7C7-D547C09787E5_files\image001.jpg"/>
          <p:cNvPicPr>
            <a:picLocks noChangeAspect="1" noChangeArrowheads="1"/>
          </p:cNvPicPr>
          <p:nvPr/>
        </p:nvPicPr>
        <p:blipFill>
          <a:blip r:embed="rId2"/>
          <a:srcRect/>
          <a:stretch>
            <a:fillRect/>
          </a:stretch>
        </p:blipFill>
        <p:spPr bwMode="auto">
          <a:xfrm>
            <a:off x="0" y="66675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19463"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5410200" y="61722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sp>
        <p:nvSpPr>
          <p:cNvPr id="16" name="Oval 15"/>
          <p:cNvSpPr/>
          <p:nvPr/>
        </p:nvSpPr>
        <p:spPr>
          <a:xfrm>
            <a:off x="41910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17" name="Oval 16"/>
          <p:cNvSpPr/>
          <p:nvPr/>
        </p:nvSpPr>
        <p:spPr>
          <a:xfrm>
            <a:off x="6019800" y="4572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2057400" y="4572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19" name="Oval 18"/>
          <p:cNvSpPr/>
          <p:nvPr/>
        </p:nvSpPr>
        <p:spPr>
          <a:xfrm>
            <a:off x="1828800" y="3276600"/>
            <a:ext cx="6096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a:t>
            </a:r>
            <a:endParaRPr lang="en-US" sz="1400" b="1" dirty="0">
              <a:solidFill>
                <a:schemeClr val="bg1"/>
              </a:solidFill>
            </a:endParaRPr>
          </a:p>
        </p:txBody>
      </p:sp>
      <p:sp>
        <p:nvSpPr>
          <p:cNvPr id="20" name="Oval 19"/>
          <p:cNvSpPr/>
          <p:nvPr/>
        </p:nvSpPr>
        <p:spPr>
          <a:xfrm>
            <a:off x="6705600" y="3352800"/>
            <a:ext cx="609600" cy="3810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a:t>
            </a:r>
            <a:endParaRPr lang="en-US" sz="1400" b="1" dirty="0">
              <a:solidFill>
                <a:schemeClr val="bg1"/>
              </a:solidFill>
            </a:endParaRPr>
          </a:p>
        </p:txBody>
      </p:sp>
      <p:sp>
        <p:nvSpPr>
          <p:cNvPr id="21" name="TextBox 20"/>
          <p:cNvSpPr txBox="1"/>
          <p:nvPr/>
        </p:nvSpPr>
        <p:spPr>
          <a:xfrm>
            <a:off x="3352800" y="2590800"/>
            <a:ext cx="2667000" cy="1569660"/>
          </a:xfrm>
          <a:prstGeom prst="rect">
            <a:avLst/>
          </a:prstGeom>
          <a:noFill/>
          <a:scene3d>
            <a:camera prst="isometricOffAxis1Right"/>
            <a:lightRig rig="threePt" dir="t"/>
          </a:scene3d>
        </p:spPr>
        <p:txBody>
          <a:bodyPr>
            <a:spAutoFit/>
            <a:scene3d>
              <a:camera prst="orthographicFront"/>
              <a:lightRig rig="threePt" dir="t"/>
            </a:scene3d>
            <a:sp3d>
              <a:bevelT w="6350"/>
            </a:sp3d>
          </a:bodyPr>
          <a:lstStyle/>
          <a:p>
            <a:pPr fontAlgn="auto">
              <a:spcBef>
                <a:spcPts val="0"/>
              </a:spcBef>
              <a:spcAft>
                <a:spcPts val="0"/>
              </a:spcAft>
              <a:defRPr/>
            </a:pPr>
            <a:r>
              <a:rPr lang="en-US" sz="3200" dirty="0">
                <a:solidFill>
                  <a:srgbClr val="0070C0"/>
                </a:solidFill>
                <a:latin typeface="+mn-lt"/>
              </a:rPr>
              <a:t>Less than 10 minutes and counting…</a:t>
            </a:r>
            <a:endParaRPr lang="en-US" sz="3200" dirty="0">
              <a:solidFill>
                <a:srgbClr val="0070C0"/>
              </a:solidFill>
              <a:latin typeface="+mn-lt"/>
            </a:endParaRPr>
          </a:p>
        </p:txBody>
      </p:sp>
      <p:sp>
        <p:nvSpPr>
          <p:cNvPr id="25" name="Down Arrow 24"/>
          <p:cNvSpPr/>
          <p:nvPr/>
        </p:nvSpPr>
        <p:spPr>
          <a:xfrm rot="13815603">
            <a:off x="6320631" y="5463382"/>
            <a:ext cx="484187" cy="977900"/>
          </a:xfrm>
          <a:prstGeom prst="downArrow">
            <a:avLst>
              <a:gd name="adj1" fmla="val 57244"/>
              <a:gd name="adj2" fmla="val 4896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Down Arrow 25"/>
          <p:cNvSpPr/>
          <p:nvPr/>
        </p:nvSpPr>
        <p:spPr>
          <a:xfrm rot="7629137">
            <a:off x="2504281" y="5409407"/>
            <a:ext cx="484187" cy="9779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Flowchart: Connector 21"/>
          <p:cNvSpPr/>
          <p:nvPr/>
        </p:nvSpPr>
        <p:spPr>
          <a:xfrm>
            <a:off x="7543800" y="4953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Flowchart: Connector 23"/>
          <p:cNvSpPr/>
          <p:nvPr/>
        </p:nvSpPr>
        <p:spPr>
          <a:xfrm>
            <a:off x="8001000" y="4572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lowchart: Connector 27"/>
          <p:cNvSpPr/>
          <p:nvPr/>
        </p:nvSpPr>
        <p:spPr>
          <a:xfrm>
            <a:off x="7086600" y="5105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Flowchart: Connector 28"/>
          <p:cNvSpPr/>
          <p:nvPr/>
        </p:nvSpPr>
        <p:spPr>
          <a:xfrm>
            <a:off x="6629400" y="52578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Flowchart: Connector 29"/>
          <p:cNvSpPr/>
          <p:nvPr/>
        </p:nvSpPr>
        <p:spPr>
          <a:xfrm>
            <a:off x="7391400" y="17526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Flowchart: Connector 36"/>
          <p:cNvSpPr/>
          <p:nvPr/>
        </p:nvSpPr>
        <p:spPr>
          <a:xfrm>
            <a:off x="1066800" y="2362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8" name="Flowchart: Connector 37"/>
          <p:cNvSpPr/>
          <p:nvPr/>
        </p:nvSpPr>
        <p:spPr>
          <a:xfrm>
            <a:off x="1447800" y="1828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9" name="Flowchart: Connector 38"/>
          <p:cNvSpPr/>
          <p:nvPr/>
        </p:nvSpPr>
        <p:spPr>
          <a:xfrm>
            <a:off x="1905000" y="16764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0" name="Flowchart: Connector 39"/>
          <p:cNvSpPr/>
          <p:nvPr/>
        </p:nvSpPr>
        <p:spPr>
          <a:xfrm>
            <a:off x="2362200" y="1524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1" name="Flowchart: Connector 40"/>
          <p:cNvSpPr/>
          <p:nvPr/>
        </p:nvSpPr>
        <p:spPr>
          <a:xfrm>
            <a:off x="1219200" y="4572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2" name="Flowchart: Connector 41"/>
          <p:cNvSpPr/>
          <p:nvPr/>
        </p:nvSpPr>
        <p:spPr>
          <a:xfrm>
            <a:off x="2057400" y="5334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3" name="Flowchart: Connector 42"/>
          <p:cNvSpPr/>
          <p:nvPr/>
        </p:nvSpPr>
        <p:spPr>
          <a:xfrm>
            <a:off x="1676400" y="4953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4" name="Flowchart: Connector 43"/>
          <p:cNvSpPr/>
          <p:nvPr/>
        </p:nvSpPr>
        <p:spPr>
          <a:xfrm>
            <a:off x="6934200" y="16002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Flowchart: Connector 44"/>
          <p:cNvSpPr/>
          <p:nvPr/>
        </p:nvSpPr>
        <p:spPr>
          <a:xfrm>
            <a:off x="7696200" y="1905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Flowchart: Connector 45"/>
          <p:cNvSpPr/>
          <p:nvPr/>
        </p:nvSpPr>
        <p:spPr>
          <a:xfrm>
            <a:off x="8077200" y="21336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TextBox 46"/>
          <p:cNvSpPr txBox="1">
            <a:spLocks noChangeArrowheads="1"/>
          </p:cNvSpPr>
          <p:nvPr/>
        </p:nvSpPr>
        <p:spPr bwMode="auto">
          <a:xfrm>
            <a:off x="3352800" y="4267200"/>
            <a:ext cx="2209800" cy="1754188"/>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Referee returns opposite the table; advises U1 and U2 who the official scorebook is; and any pertinent info.</a:t>
            </a:r>
          </a:p>
        </p:txBody>
      </p:sp>
      <p:sp>
        <p:nvSpPr>
          <p:cNvPr id="48" name="Slide Number Placeholder 47"/>
          <p:cNvSpPr>
            <a:spLocks noGrp="1"/>
          </p:cNvSpPr>
          <p:nvPr>
            <p:ph type="sldNum" sz="quarter" idx="12"/>
          </p:nvPr>
        </p:nvSpPr>
        <p:spPr/>
        <p:txBody>
          <a:bodyPr/>
          <a:lstStyle/>
          <a:p>
            <a:pPr>
              <a:defRPr/>
            </a:pPr>
            <a:fld id="{4C85A201-2589-4023-9A04-E320618B81F9}" type="slidenum">
              <a:rPr lang="en-US"/>
              <a:pPr>
                <a:defRPr/>
              </a:pPr>
              <a:t>6</a:t>
            </a:fld>
            <a:endParaRPr lang="en-US" dirty="0"/>
          </a:p>
        </p:txBody>
      </p:sp>
      <p:sp>
        <p:nvSpPr>
          <p:cNvPr id="51" name="Oval 50"/>
          <p:cNvSpPr/>
          <p:nvPr/>
        </p:nvSpPr>
        <p:spPr>
          <a:xfrm>
            <a:off x="3048000" y="61722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000" fill="hold"/>
                                        <p:tgtEl>
                                          <p:spTgt spid="21"/>
                                        </p:tgtEl>
                                      </p:cBhvr>
                                      <p:by x="150000" y="100000"/>
                                    </p:animScale>
                                  </p:childTnLst>
                                </p:cTn>
                              </p:par>
                            </p:childTnLst>
                          </p:cTn>
                        </p:par>
                        <p:par>
                          <p:cTn id="7" fill="hold">
                            <p:stCondLst>
                              <p:cond delay="1000"/>
                            </p:stCondLst>
                            <p:childTnLst>
                              <p:par>
                                <p:cTn id="8" presetID="0" presetClass="path" presetSubtype="0" accel="50000" decel="50000" fill="hold" grpId="0" nodeType="afterEffect">
                                  <p:stCondLst>
                                    <p:cond delay="0"/>
                                  </p:stCondLst>
                                  <p:childTnLst>
                                    <p:animMotion origin="layout" path="M -0.00416 0.02222 L -3.33333E-6 0.84445 " pathEditMode="relative" rAng="0" ptsTypes="AA">
                                      <p:cBhvr>
                                        <p:cTn id="9" dur="2000" fill="hold"/>
                                        <p:tgtEl>
                                          <p:spTgt spid="16"/>
                                        </p:tgtEl>
                                        <p:attrNameLst>
                                          <p:attrName>ppt_x</p:attrName>
                                          <p:attrName>ppt_y</p:attrName>
                                        </p:attrNameLst>
                                      </p:cBhvr>
                                      <p:rCtr x="2" y="411"/>
                                    </p:animMotion>
                                  </p:childTnLst>
                                </p:cTn>
                              </p:par>
                            </p:childTnLst>
                          </p:cTn>
                        </p:par>
                        <p:par>
                          <p:cTn id="10" fill="hold">
                            <p:stCondLst>
                              <p:cond delay="3000"/>
                            </p:stCondLst>
                            <p:childTnLst>
                              <p:par>
                                <p:cTn id="11" presetID="10" presetClass="entr" presetSubtype="0" fill="hold" grpId="1"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descr="C:\B19C9AC5\75840F4C-E016-4B52-B7C7-D547C09787E5_files\image001.jpg"/>
          <p:cNvPicPr>
            <a:picLocks noChangeAspect="1" noChangeArrowheads="1"/>
          </p:cNvPicPr>
          <p:nvPr/>
        </p:nvPicPr>
        <p:blipFill>
          <a:blip r:embed="rId2"/>
          <a:srcRect/>
          <a:stretch>
            <a:fillRect/>
          </a:stretch>
        </p:blipFill>
        <p:spPr bwMode="auto">
          <a:xfrm>
            <a:off x="0" y="45720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20487"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54102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sp>
        <p:nvSpPr>
          <p:cNvPr id="16" name="Oval 15"/>
          <p:cNvSpPr/>
          <p:nvPr/>
        </p:nvSpPr>
        <p:spPr>
          <a:xfrm>
            <a:off x="41910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17" name="Oval 16"/>
          <p:cNvSpPr/>
          <p:nvPr/>
        </p:nvSpPr>
        <p:spPr>
          <a:xfrm>
            <a:off x="6019800" y="4572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2057400" y="4572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19" name="Oval 18"/>
          <p:cNvSpPr/>
          <p:nvPr/>
        </p:nvSpPr>
        <p:spPr>
          <a:xfrm>
            <a:off x="1828800" y="3276600"/>
            <a:ext cx="609600" cy="381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a:t>
            </a:r>
            <a:endParaRPr lang="en-US" sz="1400" b="1" dirty="0">
              <a:solidFill>
                <a:schemeClr val="bg1"/>
              </a:solidFill>
            </a:endParaRPr>
          </a:p>
        </p:txBody>
      </p:sp>
      <p:sp>
        <p:nvSpPr>
          <p:cNvPr id="20" name="Oval 19"/>
          <p:cNvSpPr/>
          <p:nvPr/>
        </p:nvSpPr>
        <p:spPr>
          <a:xfrm>
            <a:off x="6705600" y="3352800"/>
            <a:ext cx="609600" cy="3810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a:t>
            </a:r>
            <a:endParaRPr lang="en-US" sz="1400" b="1" dirty="0">
              <a:solidFill>
                <a:schemeClr val="bg1"/>
              </a:solidFill>
            </a:endParaRPr>
          </a:p>
        </p:txBody>
      </p:sp>
      <p:sp>
        <p:nvSpPr>
          <p:cNvPr id="21" name="TextBox 20"/>
          <p:cNvSpPr txBox="1"/>
          <p:nvPr/>
        </p:nvSpPr>
        <p:spPr>
          <a:xfrm>
            <a:off x="2819400" y="2590800"/>
            <a:ext cx="4343400" cy="2554545"/>
          </a:xfrm>
          <a:prstGeom prst="rect">
            <a:avLst/>
          </a:prstGeom>
          <a:noFill/>
          <a:scene3d>
            <a:camera prst="isometricOffAxis1Right"/>
            <a:lightRig rig="threePt" dir="t"/>
          </a:scene3d>
        </p:spPr>
        <p:txBody>
          <a:bodyPr>
            <a:spAutoFit/>
            <a:scene3d>
              <a:camera prst="orthographicFront"/>
              <a:lightRig rig="threePt" dir="t"/>
            </a:scene3d>
            <a:sp3d>
              <a:bevelT w="6350"/>
            </a:sp3d>
          </a:bodyPr>
          <a:lstStyle/>
          <a:p>
            <a:pPr fontAlgn="auto">
              <a:spcBef>
                <a:spcPts val="0"/>
              </a:spcBef>
              <a:spcAft>
                <a:spcPts val="0"/>
              </a:spcAft>
              <a:defRPr/>
            </a:pPr>
            <a:r>
              <a:rPr lang="en-US" sz="3200" dirty="0">
                <a:solidFill>
                  <a:srgbClr val="0066FF"/>
                </a:solidFill>
                <a:latin typeface="+mn-lt"/>
              </a:rPr>
              <a:t>At 01:00 minute left in the warm-ups…horn blows and crew proceeds to tableside.  Remove your jackets. </a:t>
            </a:r>
            <a:endParaRPr lang="en-US" sz="3200" dirty="0">
              <a:solidFill>
                <a:srgbClr val="0066FF"/>
              </a:solidFill>
              <a:latin typeface="+mn-lt"/>
            </a:endParaRPr>
          </a:p>
        </p:txBody>
      </p:sp>
      <p:sp>
        <p:nvSpPr>
          <p:cNvPr id="22" name="Flowchart: Connector 21"/>
          <p:cNvSpPr/>
          <p:nvPr/>
        </p:nvSpPr>
        <p:spPr>
          <a:xfrm>
            <a:off x="7543800" y="4953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Flowchart: Connector 23"/>
          <p:cNvSpPr/>
          <p:nvPr/>
        </p:nvSpPr>
        <p:spPr>
          <a:xfrm>
            <a:off x="8001000" y="4572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lowchart: Connector 27"/>
          <p:cNvSpPr/>
          <p:nvPr/>
        </p:nvSpPr>
        <p:spPr>
          <a:xfrm>
            <a:off x="7086600" y="5105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Flowchart: Connector 28"/>
          <p:cNvSpPr/>
          <p:nvPr/>
        </p:nvSpPr>
        <p:spPr>
          <a:xfrm>
            <a:off x="6629400" y="52578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Flowchart: Connector 29"/>
          <p:cNvSpPr/>
          <p:nvPr/>
        </p:nvSpPr>
        <p:spPr>
          <a:xfrm>
            <a:off x="7391400" y="17526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Flowchart: Connector 36"/>
          <p:cNvSpPr/>
          <p:nvPr/>
        </p:nvSpPr>
        <p:spPr>
          <a:xfrm>
            <a:off x="1066800" y="2362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8" name="Flowchart: Connector 37"/>
          <p:cNvSpPr/>
          <p:nvPr/>
        </p:nvSpPr>
        <p:spPr>
          <a:xfrm>
            <a:off x="1447800" y="18288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9" name="Flowchart: Connector 38"/>
          <p:cNvSpPr/>
          <p:nvPr/>
        </p:nvSpPr>
        <p:spPr>
          <a:xfrm>
            <a:off x="1905000" y="16764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0" name="Flowchart: Connector 39"/>
          <p:cNvSpPr/>
          <p:nvPr/>
        </p:nvSpPr>
        <p:spPr>
          <a:xfrm>
            <a:off x="2362200" y="1524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1" name="Flowchart: Connector 40"/>
          <p:cNvSpPr/>
          <p:nvPr/>
        </p:nvSpPr>
        <p:spPr>
          <a:xfrm>
            <a:off x="1219200" y="4572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2" name="Flowchart: Connector 41"/>
          <p:cNvSpPr/>
          <p:nvPr/>
        </p:nvSpPr>
        <p:spPr>
          <a:xfrm>
            <a:off x="2057400" y="5334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3" name="Flowchart: Connector 42"/>
          <p:cNvSpPr/>
          <p:nvPr/>
        </p:nvSpPr>
        <p:spPr>
          <a:xfrm>
            <a:off x="1676400" y="49530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4" name="Flowchart: Connector 43"/>
          <p:cNvSpPr/>
          <p:nvPr/>
        </p:nvSpPr>
        <p:spPr>
          <a:xfrm>
            <a:off x="6934200" y="16002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Flowchart: Connector 44"/>
          <p:cNvSpPr/>
          <p:nvPr/>
        </p:nvSpPr>
        <p:spPr>
          <a:xfrm>
            <a:off x="7696200" y="19050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Flowchart: Connector 45"/>
          <p:cNvSpPr/>
          <p:nvPr/>
        </p:nvSpPr>
        <p:spPr>
          <a:xfrm>
            <a:off x="8077200" y="21336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TextBox 46"/>
          <p:cNvSpPr txBox="1">
            <a:spLocks noChangeArrowheads="1"/>
          </p:cNvSpPr>
          <p:nvPr/>
        </p:nvSpPr>
        <p:spPr bwMode="auto">
          <a:xfrm>
            <a:off x="3505200" y="1524000"/>
            <a:ext cx="2209800" cy="646113"/>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Teams go to their respective bench.</a:t>
            </a:r>
          </a:p>
        </p:txBody>
      </p:sp>
      <p:sp>
        <p:nvSpPr>
          <p:cNvPr id="34" name="Slide Number Placeholder 33"/>
          <p:cNvSpPr>
            <a:spLocks noGrp="1"/>
          </p:cNvSpPr>
          <p:nvPr>
            <p:ph type="sldNum" sz="quarter" idx="12"/>
          </p:nvPr>
        </p:nvSpPr>
        <p:spPr/>
        <p:txBody>
          <a:bodyPr/>
          <a:lstStyle/>
          <a:p>
            <a:pPr>
              <a:defRPr/>
            </a:pPr>
            <a:fld id="{D1020AE8-B3E9-4310-9F98-AE565B1223FA}" type="slidenum">
              <a:rPr lang="en-US"/>
              <a:pPr>
                <a:defRPr/>
              </a:pPr>
              <a:t>7</a:t>
            </a:fld>
            <a:endParaRPr lang="en-US" dirty="0"/>
          </a:p>
        </p:txBody>
      </p:sp>
      <p:sp>
        <p:nvSpPr>
          <p:cNvPr id="36" name="Oval 35"/>
          <p:cNvSpPr/>
          <p:nvPr/>
        </p:nvSpPr>
        <p:spPr>
          <a:xfrm>
            <a:off x="3048000" y="6248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3.33333E-6 -4.44444E-6 L 0.00417 -0.84444 " pathEditMode="relative" rAng="0" ptsTypes="AA">
                                      <p:cBhvr>
                                        <p:cTn id="11" dur="2000" fill="hold"/>
                                        <p:tgtEl>
                                          <p:spTgt spid="16"/>
                                        </p:tgtEl>
                                        <p:attrNameLst>
                                          <p:attrName>ppt_x</p:attrName>
                                          <p:attrName>ppt_y</p:attrName>
                                        </p:attrNameLst>
                                      </p:cBhvr>
                                      <p:rCtr x="2" y="-422"/>
                                    </p:animMotion>
                                  </p:childTnLst>
                                </p:cTn>
                              </p:par>
                              <p:par>
                                <p:cTn id="12" presetID="0" presetClass="path" presetSubtype="0" accel="50000" decel="50000" fill="hold" nodeType="withEffect">
                                  <p:stCondLst>
                                    <p:cond delay="0"/>
                                  </p:stCondLst>
                                  <p:childTnLst>
                                    <p:animMotion origin="layout" path="M 3.33333E-6 -4.44444E-6 L -0.05417 -0.85555 " pathEditMode="relative" rAng="0" ptsTypes="AA">
                                      <p:cBhvr>
                                        <p:cTn id="13" dur="2000" fill="hold"/>
                                        <p:tgtEl>
                                          <p:spTgt spid="15"/>
                                        </p:tgtEl>
                                        <p:attrNameLst>
                                          <p:attrName>ppt_x</p:attrName>
                                          <p:attrName>ppt_y</p:attrName>
                                        </p:attrNameLst>
                                      </p:cBhvr>
                                      <p:rCtr x="-27" y="-428"/>
                                    </p:animMotion>
                                  </p:childTnLst>
                                </p:cTn>
                              </p:par>
                              <p:par>
                                <p:cTn id="14" presetID="0" presetClass="path" presetSubtype="0" accel="50000" decel="50000" fill="hold" nodeType="withEffect">
                                  <p:stCondLst>
                                    <p:cond delay="0"/>
                                  </p:stCondLst>
                                  <p:childTnLst>
                                    <p:animMotion origin="layout" path="M -3.33333E-6 -4.44444E-6 L 0.05417 -0.85555 " pathEditMode="relative" rAng="0" ptsTypes="AA">
                                      <p:cBhvr>
                                        <p:cTn id="15" dur="2000" fill="hold"/>
                                        <p:tgtEl>
                                          <p:spTgt spid="36"/>
                                        </p:tgtEl>
                                        <p:attrNameLst>
                                          <p:attrName>ppt_x</p:attrName>
                                          <p:attrName>ppt_y</p:attrName>
                                        </p:attrNameLst>
                                      </p:cBhvr>
                                      <p:rCtr x="27" y="-428"/>
                                    </p:animMotion>
                                  </p:childTnLst>
                                </p:cTn>
                              </p:par>
                            </p:childTnLst>
                          </p:cTn>
                        </p:par>
                        <p:par>
                          <p:cTn id="16" fill="hold">
                            <p:stCondLst>
                              <p:cond delay="2000"/>
                            </p:stCondLst>
                            <p:childTnLst>
                              <p:par>
                                <p:cTn id="17" presetID="2" presetClass="entr" presetSubtype="4"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2000" fill="hold"/>
                                        <p:tgtEl>
                                          <p:spTgt spid="47"/>
                                        </p:tgtEl>
                                        <p:attrNameLst>
                                          <p:attrName>ppt_x</p:attrName>
                                        </p:attrNameLst>
                                      </p:cBhvr>
                                      <p:tavLst>
                                        <p:tav tm="0">
                                          <p:val>
                                            <p:strVal val="#ppt_x"/>
                                          </p:val>
                                        </p:tav>
                                        <p:tav tm="100000">
                                          <p:val>
                                            <p:strVal val="#ppt_x"/>
                                          </p:val>
                                        </p:tav>
                                      </p:tavLst>
                                    </p:anim>
                                    <p:anim calcmode="lin" valueType="num">
                                      <p:cBhvr additive="base">
                                        <p:cTn id="20" dur="2000" fill="hold"/>
                                        <p:tgtEl>
                                          <p:spTgt spid="47"/>
                                        </p:tgtEl>
                                        <p:attrNameLst>
                                          <p:attrName>ppt_y</p:attrName>
                                        </p:attrNameLst>
                                      </p:cBhvr>
                                      <p:tavLst>
                                        <p:tav tm="0">
                                          <p:val>
                                            <p:strVal val="1+#ppt_h/2"/>
                                          </p:val>
                                        </p:tav>
                                        <p:tav tm="100000">
                                          <p:val>
                                            <p:strVal val="#ppt_y"/>
                                          </p:val>
                                        </p:tav>
                                      </p:tavLst>
                                    </p:anim>
                                  </p:childTnLst>
                                </p:cTn>
                              </p:par>
                            </p:childTnLst>
                          </p:cTn>
                        </p:par>
                        <p:par>
                          <p:cTn id="21" fill="hold">
                            <p:stCondLst>
                              <p:cond delay="4000"/>
                            </p:stCondLst>
                            <p:childTnLst>
                              <p:par>
                                <p:cTn id="22" presetID="0" presetClass="path" presetSubtype="0" accel="50000" decel="50000" fill="hold" grpId="0" nodeType="afterEffect">
                                  <p:stCondLst>
                                    <p:cond delay="0"/>
                                  </p:stCondLst>
                                  <p:childTnLst>
                                    <p:animMotion origin="layout" path="M 0.025 -4.80916E-6 L 0.38333 -0.21096 " pathEditMode="relative" rAng="0" ptsTypes="AA">
                                      <p:cBhvr>
                                        <p:cTn id="23" dur="2000" fill="hold"/>
                                        <p:tgtEl>
                                          <p:spTgt spid="40"/>
                                        </p:tgtEl>
                                        <p:attrNameLst>
                                          <p:attrName>ppt_x</p:attrName>
                                          <p:attrName>ppt_y</p:attrName>
                                        </p:attrNameLst>
                                      </p:cBhvr>
                                      <p:rCtr x="179" y="-105"/>
                                    </p:animMotion>
                                  </p:childTnLst>
                                </p:cTn>
                              </p:par>
                              <p:par>
                                <p:cTn id="24" presetID="0" presetClass="path" presetSubtype="0" accel="50000" decel="50000" fill="hold" grpId="0" nodeType="withEffect">
                                  <p:stCondLst>
                                    <p:cond delay="0"/>
                                  </p:stCondLst>
                                  <p:childTnLst>
                                    <p:animMotion origin="layout" path="M 0.1 -0.02221 L 0.45833 -0.23317 " pathEditMode="relative" rAng="0" ptsTypes="AA">
                                      <p:cBhvr>
                                        <p:cTn id="25" dur="2000" fill="hold"/>
                                        <p:tgtEl>
                                          <p:spTgt spid="39"/>
                                        </p:tgtEl>
                                        <p:attrNameLst>
                                          <p:attrName>ppt_x</p:attrName>
                                          <p:attrName>ppt_y</p:attrName>
                                        </p:attrNameLst>
                                      </p:cBhvr>
                                      <p:rCtr x="179" y="-105"/>
                                    </p:animMotion>
                                  </p:childTnLst>
                                </p:cTn>
                              </p:par>
                              <p:par>
                                <p:cTn id="26" presetID="0" presetClass="path" presetSubtype="0" accel="50000" decel="50000" fill="hold" grpId="0" nodeType="withEffect">
                                  <p:stCondLst>
                                    <p:cond delay="0"/>
                                  </p:stCondLst>
                                  <p:childTnLst>
                                    <p:animMotion origin="layout" path="M 0.18333 -0.04442 L 0.54167 -0.25538 " pathEditMode="relative" rAng="0" ptsTypes="AA">
                                      <p:cBhvr>
                                        <p:cTn id="27" dur="2000" fill="hold"/>
                                        <p:tgtEl>
                                          <p:spTgt spid="38"/>
                                        </p:tgtEl>
                                        <p:attrNameLst>
                                          <p:attrName>ppt_x</p:attrName>
                                          <p:attrName>ppt_y</p:attrName>
                                        </p:attrNameLst>
                                      </p:cBhvr>
                                      <p:rCtr x="179" y="-105"/>
                                    </p:animMotion>
                                  </p:childTnLst>
                                </p:cTn>
                              </p:par>
                              <p:par>
                                <p:cTn id="28" presetID="0" presetClass="path" presetSubtype="0" accel="50000" decel="50000" fill="hold" grpId="0" nodeType="withEffect">
                                  <p:stCondLst>
                                    <p:cond delay="0"/>
                                  </p:stCondLst>
                                  <p:childTnLst>
                                    <p:animMotion origin="layout" path="M 0.25 -0.12214 L 0.60834 -0.3331 " pathEditMode="relative" rAng="0" ptsTypes="AA">
                                      <p:cBhvr>
                                        <p:cTn id="29" dur="2000" fill="hold"/>
                                        <p:tgtEl>
                                          <p:spTgt spid="37"/>
                                        </p:tgtEl>
                                        <p:attrNameLst>
                                          <p:attrName>ppt_x</p:attrName>
                                          <p:attrName>ppt_y</p:attrName>
                                        </p:attrNameLst>
                                      </p:cBhvr>
                                      <p:rCtr x="179" y="-105"/>
                                    </p:animMotion>
                                  </p:childTnLst>
                                </p:cTn>
                              </p:par>
                              <p:par>
                                <p:cTn id="30" presetID="0" presetClass="path" presetSubtype="0" accel="50000" decel="50000" fill="hold" grpId="0" nodeType="withEffect">
                                  <p:stCondLst>
                                    <p:cond delay="0"/>
                                  </p:stCondLst>
                                  <p:childTnLst>
                                    <p:animMotion origin="layout" path="M 0.28333 -0.43303 L 0.64167 -0.644 " pathEditMode="relative" rAng="0" ptsTypes="AA">
                                      <p:cBhvr>
                                        <p:cTn id="31" dur="2000" fill="hold"/>
                                        <p:tgtEl>
                                          <p:spTgt spid="41"/>
                                        </p:tgtEl>
                                        <p:attrNameLst>
                                          <p:attrName>ppt_x</p:attrName>
                                          <p:attrName>ppt_y</p:attrName>
                                        </p:attrNameLst>
                                      </p:cBhvr>
                                      <p:rCtr x="179" y="-105"/>
                                    </p:animMotion>
                                  </p:childTnLst>
                                </p:cTn>
                              </p:par>
                              <p:par>
                                <p:cTn id="32" presetID="0" presetClass="path" presetSubtype="0" accel="50000" decel="50000" fill="hold" grpId="0" nodeType="withEffect">
                                  <p:stCondLst>
                                    <p:cond delay="0"/>
                                  </p:stCondLst>
                                  <p:childTnLst>
                                    <p:animMotion origin="layout" path="M 0.175 -0.26093 L 0.53334 -0.47189 " pathEditMode="relative" rAng="0" ptsTypes="AA">
                                      <p:cBhvr>
                                        <p:cTn id="33" dur="2000" fill="hold"/>
                                        <p:tgtEl>
                                          <p:spTgt spid="19"/>
                                        </p:tgtEl>
                                        <p:attrNameLst>
                                          <p:attrName>ppt_x</p:attrName>
                                          <p:attrName>ppt_y</p:attrName>
                                        </p:attrNameLst>
                                      </p:cBhvr>
                                      <p:rCtr x="179" y="-105"/>
                                    </p:animMotion>
                                  </p:childTnLst>
                                </p:cTn>
                              </p:par>
                              <p:par>
                                <p:cTn id="34" presetID="0" presetClass="path" presetSubtype="0" accel="50000" decel="50000" fill="hold" grpId="0" nodeType="withEffect">
                                  <p:stCondLst>
                                    <p:cond delay="0"/>
                                  </p:stCondLst>
                                  <p:childTnLst>
                                    <p:animMotion origin="layout" path="M -0.19167 -0.27204 L -0.65 -0.483 " pathEditMode="relative" rAng="0" ptsTypes="AA">
                                      <p:cBhvr>
                                        <p:cTn id="35" dur="2000" fill="hold"/>
                                        <p:tgtEl>
                                          <p:spTgt spid="20"/>
                                        </p:tgtEl>
                                        <p:attrNameLst>
                                          <p:attrName>ppt_x</p:attrName>
                                          <p:attrName>ppt_y</p:attrName>
                                        </p:attrNameLst>
                                      </p:cBhvr>
                                      <p:rCtr x="-229" y="-105"/>
                                    </p:animMotion>
                                  </p:childTnLst>
                                </p:cTn>
                              </p:par>
                              <p:par>
                                <p:cTn id="36" presetID="0" presetClass="path" presetSubtype="0" accel="50000" decel="50000" fill="hold" grpId="0" nodeType="withEffect">
                                  <p:stCondLst>
                                    <p:cond delay="0"/>
                                  </p:stCondLst>
                                  <p:childTnLst>
                                    <p:animMotion origin="layout" path="M 0.275 -0.49966 L 0.63333 -0.71062 " pathEditMode="relative" rAng="0" ptsTypes="AA">
                                      <p:cBhvr>
                                        <p:cTn id="37" dur="2000" fill="hold"/>
                                        <p:tgtEl>
                                          <p:spTgt spid="43"/>
                                        </p:tgtEl>
                                        <p:attrNameLst>
                                          <p:attrName>ppt_x</p:attrName>
                                          <p:attrName>ppt_y</p:attrName>
                                        </p:attrNameLst>
                                      </p:cBhvr>
                                      <p:rCtr x="179" y="-105"/>
                                    </p:animMotion>
                                  </p:childTnLst>
                                </p:cTn>
                              </p:par>
                              <p:par>
                                <p:cTn id="38" presetID="0" presetClass="path" presetSubtype="0" accel="50000" decel="50000" fill="hold" grpId="0" nodeType="withEffect">
                                  <p:stCondLst>
                                    <p:cond delay="0"/>
                                  </p:stCondLst>
                                  <p:childTnLst>
                                    <p:animMotion origin="layout" path="M 0.275 -0.54406 L 0.63333 -0.75503 " pathEditMode="relative" rAng="0" ptsTypes="AA">
                                      <p:cBhvr>
                                        <p:cTn id="39" dur="2000" fill="hold"/>
                                        <p:tgtEl>
                                          <p:spTgt spid="42"/>
                                        </p:tgtEl>
                                        <p:attrNameLst>
                                          <p:attrName>ppt_x</p:attrName>
                                          <p:attrName>ppt_y</p:attrName>
                                        </p:attrNameLst>
                                      </p:cBhvr>
                                      <p:rCtr x="179" y="-105"/>
                                    </p:animMotion>
                                  </p:childTnLst>
                                </p:cTn>
                              </p:par>
                              <p:par>
                                <p:cTn id="40" presetID="0" presetClass="path" presetSubtype="0" accel="50000" decel="50000" fill="hold" grpId="0" nodeType="withEffect">
                                  <p:stCondLst>
                                    <p:cond delay="0"/>
                                  </p:stCondLst>
                                  <p:childTnLst>
                                    <p:animMotion origin="layout" path="M -0.175 -0.00556 L -0.63333 -0.21652 " pathEditMode="relative" rAng="0" ptsTypes="AA">
                                      <p:cBhvr>
                                        <p:cTn id="41" dur="2000" fill="hold"/>
                                        <p:tgtEl>
                                          <p:spTgt spid="44"/>
                                        </p:tgtEl>
                                        <p:attrNameLst>
                                          <p:attrName>ppt_x</p:attrName>
                                          <p:attrName>ppt_y</p:attrName>
                                        </p:attrNameLst>
                                      </p:cBhvr>
                                      <p:rCtr x="-229" y="-105"/>
                                    </p:animMotion>
                                  </p:childTnLst>
                                </p:cTn>
                              </p:par>
                              <p:par>
                                <p:cTn id="42" presetID="0" presetClass="path" presetSubtype="0" accel="50000" decel="50000" fill="hold" grpId="0" nodeType="withEffect">
                                  <p:stCondLst>
                                    <p:cond delay="0"/>
                                  </p:stCondLst>
                                  <p:childTnLst>
                                    <p:animMotion origin="layout" path="M -0.2 -0.02776 L -0.65833 -0.23872 " pathEditMode="relative" rAng="0" ptsTypes="AA">
                                      <p:cBhvr>
                                        <p:cTn id="43" dur="2000" fill="hold"/>
                                        <p:tgtEl>
                                          <p:spTgt spid="30"/>
                                        </p:tgtEl>
                                        <p:attrNameLst>
                                          <p:attrName>ppt_x</p:attrName>
                                          <p:attrName>ppt_y</p:attrName>
                                        </p:attrNameLst>
                                      </p:cBhvr>
                                      <p:rCtr x="-229" y="-105"/>
                                    </p:animMotion>
                                  </p:childTnLst>
                                </p:cTn>
                              </p:par>
                              <p:par>
                                <p:cTn id="44" presetID="0" presetClass="path" presetSubtype="0" accel="50000" decel="50000" fill="hold" grpId="0" nodeType="withEffect">
                                  <p:stCondLst>
                                    <p:cond delay="0"/>
                                  </p:stCondLst>
                                  <p:childTnLst>
                                    <p:animMotion origin="layout" path="M -0.19166 -0.04997 L -0.65 -0.26093 " pathEditMode="relative" rAng="0" ptsTypes="AA">
                                      <p:cBhvr>
                                        <p:cTn id="45" dur="2000" fill="hold"/>
                                        <p:tgtEl>
                                          <p:spTgt spid="45"/>
                                        </p:tgtEl>
                                        <p:attrNameLst>
                                          <p:attrName>ppt_x</p:attrName>
                                          <p:attrName>ppt_y</p:attrName>
                                        </p:attrNameLst>
                                      </p:cBhvr>
                                      <p:rCtr x="-229" y="-105"/>
                                    </p:animMotion>
                                  </p:childTnLst>
                                </p:cTn>
                              </p:par>
                              <p:par>
                                <p:cTn id="46" presetID="0" presetClass="path" presetSubtype="0" accel="50000" decel="50000" fill="hold" grpId="0" nodeType="withEffect">
                                  <p:stCondLst>
                                    <p:cond delay="0"/>
                                  </p:stCondLst>
                                  <p:childTnLst>
                                    <p:animMotion origin="layout" path="M -0.19167 -0.07217 L -0.65 -0.28314 " pathEditMode="relative" rAng="0" ptsTypes="AA">
                                      <p:cBhvr>
                                        <p:cTn id="47" dur="2000" fill="hold"/>
                                        <p:tgtEl>
                                          <p:spTgt spid="46"/>
                                        </p:tgtEl>
                                        <p:attrNameLst>
                                          <p:attrName>ppt_x</p:attrName>
                                          <p:attrName>ppt_y</p:attrName>
                                        </p:attrNameLst>
                                      </p:cBhvr>
                                      <p:rCtr x="-229" y="-105"/>
                                    </p:animMotion>
                                  </p:childTnLst>
                                </p:cTn>
                              </p:par>
                              <p:par>
                                <p:cTn id="48" presetID="0" presetClass="path" presetSubtype="0" accel="50000" decel="50000" fill="hold" grpId="0" nodeType="withEffect">
                                  <p:stCondLst>
                                    <p:cond delay="0"/>
                                  </p:stCondLst>
                                  <p:childTnLst>
                                    <p:animMotion origin="layout" path="M -0.15 -0.43859 L -0.60834 -0.64955 " pathEditMode="relative" rAng="0" ptsTypes="AA">
                                      <p:cBhvr>
                                        <p:cTn id="49" dur="2000" fill="hold"/>
                                        <p:tgtEl>
                                          <p:spTgt spid="24"/>
                                        </p:tgtEl>
                                        <p:attrNameLst>
                                          <p:attrName>ppt_x</p:attrName>
                                          <p:attrName>ppt_y</p:attrName>
                                        </p:attrNameLst>
                                      </p:cBhvr>
                                      <p:rCtr x="-229" y="-105"/>
                                    </p:animMotion>
                                  </p:childTnLst>
                                </p:cTn>
                              </p:par>
                              <p:par>
                                <p:cTn id="50" presetID="0" presetClass="path" presetSubtype="0" accel="50000" decel="50000" fill="hold" grpId="0" nodeType="withEffect">
                                  <p:stCondLst>
                                    <p:cond delay="0"/>
                                  </p:stCondLst>
                                  <p:childTnLst>
                                    <p:animMotion origin="layout" path="M -0.08334 -0.49411 L -0.54167 -0.70507 " pathEditMode="relative" rAng="0" ptsTypes="AA">
                                      <p:cBhvr>
                                        <p:cTn id="51" dur="2000" fill="hold"/>
                                        <p:tgtEl>
                                          <p:spTgt spid="22"/>
                                        </p:tgtEl>
                                        <p:attrNameLst>
                                          <p:attrName>ppt_x</p:attrName>
                                          <p:attrName>ppt_y</p:attrName>
                                        </p:attrNameLst>
                                      </p:cBhvr>
                                      <p:rCtr x="-229" y="-105"/>
                                    </p:animMotion>
                                  </p:childTnLst>
                                </p:cTn>
                              </p:par>
                              <p:par>
                                <p:cTn id="52" presetID="0" presetClass="path" presetSubtype="0" accel="50000" decel="50000" fill="hold" grpId="0" nodeType="withEffect">
                                  <p:stCondLst>
                                    <p:cond delay="0"/>
                                  </p:stCondLst>
                                  <p:childTnLst>
                                    <p:animMotion origin="layout" path="M -0.00834 -0.51631 L -0.46667 -0.72727 " pathEditMode="relative" rAng="0" ptsTypes="AA">
                                      <p:cBhvr>
                                        <p:cTn id="53" dur="2000" fill="hold"/>
                                        <p:tgtEl>
                                          <p:spTgt spid="28"/>
                                        </p:tgtEl>
                                        <p:attrNameLst>
                                          <p:attrName>ppt_x</p:attrName>
                                          <p:attrName>ppt_y</p:attrName>
                                        </p:attrNameLst>
                                      </p:cBhvr>
                                      <p:rCtr x="-229" y="-105"/>
                                    </p:animMotion>
                                  </p:childTnLst>
                                </p:cTn>
                              </p:par>
                              <p:par>
                                <p:cTn id="54" presetID="0" presetClass="path" presetSubtype="0" accel="50000" decel="50000" fill="hold" grpId="0" nodeType="withEffect">
                                  <p:stCondLst>
                                    <p:cond delay="0"/>
                                  </p:stCondLst>
                                  <p:childTnLst>
                                    <p:animMotion origin="layout" path="M -0.01667 -0.53852 L -0.475 -0.74948 " pathEditMode="relative" rAng="0" ptsTypes="AA">
                                      <p:cBhvr>
                                        <p:cTn id="55" dur="2000" fill="hold"/>
                                        <p:tgtEl>
                                          <p:spTgt spid="29"/>
                                        </p:tgtEl>
                                        <p:attrNameLst>
                                          <p:attrName>ppt_x</p:attrName>
                                          <p:attrName>ppt_y</p:attrName>
                                        </p:attrNameLst>
                                      </p:cBhvr>
                                      <p:rCtr x="-229" y="-10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4" grpId="0" animBg="1"/>
      <p:bldP spid="28" grpId="0" animBg="1"/>
      <p:bldP spid="29" grpId="0" animBg="1"/>
      <p:bldP spid="30"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descr="C:\B19C9AC5\75840F4C-E016-4B52-B7C7-D547C09787E5_files\image001.jpg"/>
          <p:cNvPicPr>
            <a:picLocks noChangeAspect="1" noChangeArrowheads="1"/>
          </p:cNvPicPr>
          <p:nvPr/>
        </p:nvPicPr>
        <p:blipFill>
          <a:blip r:embed="rId2"/>
          <a:srcRect/>
          <a:stretch>
            <a:fillRect/>
          </a:stretch>
        </p:blipFill>
        <p:spPr bwMode="auto">
          <a:xfrm>
            <a:off x="0" y="66675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21511"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48768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
        <p:nvSpPr>
          <p:cNvPr id="16" name="Oval 15"/>
          <p:cNvSpPr/>
          <p:nvPr/>
        </p:nvSpPr>
        <p:spPr>
          <a:xfrm>
            <a:off x="41910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17" name="Oval 16"/>
          <p:cNvSpPr/>
          <p:nvPr/>
        </p:nvSpPr>
        <p:spPr>
          <a:xfrm>
            <a:off x="6019800" y="4572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2057400" y="4572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21" name="TextBox 20"/>
          <p:cNvSpPr txBox="1"/>
          <p:nvPr/>
        </p:nvSpPr>
        <p:spPr>
          <a:xfrm>
            <a:off x="2819400" y="2590800"/>
            <a:ext cx="4343400" cy="2062103"/>
          </a:xfrm>
          <a:prstGeom prst="rect">
            <a:avLst/>
          </a:prstGeom>
          <a:noFill/>
          <a:scene3d>
            <a:camera prst="isometricOffAxis1Right"/>
            <a:lightRig rig="threePt" dir="t"/>
          </a:scene3d>
        </p:spPr>
        <p:txBody>
          <a:bodyPr>
            <a:spAutoFit/>
            <a:scene3d>
              <a:camera prst="orthographicFront"/>
              <a:lightRig rig="threePt" dir="t"/>
            </a:scene3d>
            <a:sp3d>
              <a:bevelT w="6350"/>
            </a:sp3d>
          </a:bodyPr>
          <a:lstStyle/>
          <a:p>
            <a:pPr fontAlgn="auto">
              <a:spcBef>
                <a:spcPts val="0"/>
              </a:spcBef>
              <a:spcAft>
                <a:spcPts val="0"/>
              </a:spcAft>
              <a:defRPr/>
            </a:pPr>
            <a:r>
              <a:rPr lang="en-US" sz="3200" dirty="0">
                <a:solidFill>
                  <a:srgbClr val="C00000"/>
                </a:solidFill>
                <a:latin typeface="+mn-lt"/>
              </a:rPr>
              <a:t>Warm-ups completed..next is music, prayers, introductions of starters</a:t>
            </a:r>
            <a:endParaRPr lang="en-US" sz="3200" dirty="0">
              <a:solidFill>
                <a:srgbClr val="C00000"/>
              </a:solidFill>
              <a:latin typeface="+mn-lt"/>
            </a:endParaRPr>
          </a:p>
        </p:txBody>
      </p:sp>
      <p:sp>
        <p:nvSpPr>
          <p:cNvPr id="27" name="TextBox 26"/>
          <p:cNvSpPr txBox="1">
            <a:spLocks noChangeArrowheads="1"/>
          </p:cNvSpPr>
          <p:nvPr/>
        </p:nvSpPr>
        <p:spPr bwMode="auto">
          <a:xfrm>
            <a:off x="5867400" y="4876800"/>
            <a:ext cx="2209800" cy="1200150"/>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Teams must gather in front of their bench; not in the half court jump circle!!!</a:t>
            </a:r>
          </a:p>
        </p:txBody>
      </p:sp>
      <p:sp>
        <p:nvSpPr>
          <p:cNvPr id="22" name="Flowchart: Connector 21"/>
          <p:cNvSpPr/>
          <p:nvPr/>
        </p:nvSpPr>
        <p:spPr>
          <a:xfrm>
            <a:off x="23622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3</a:t>
            </a:r>
            <a:endParaRPr lang="en-US" dirty="0">
              <a:solidFill>
                <a:schemeClr val="bg1"/>
              </a:solidFill>
            </a:endParaRPr>
          </a:p>
        </p:txBody>
      </p:sp>
      <p:sp>
        <p:nvSpPr>
          <p:cNvPr id="24" name="Flowchart: Connector 23"/>
          <p:cNvSpPr/>
          <p:nvPr/>
        </p:nvSpPr>
        <p:spPr>
          <a:xfrm>
            <a:off x="20574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4</a:t>
            </a:r>
            <a:endParaRPr lang="en-US" dirty="0">
              <a:solidFill>
                <a:schemeClr val="bg1"/>
              </a:solidFill>
            </a:endParaRPr>
          </a:p>
        </p:txBody>
      </p:sp>
      <p:sp>
        <p:nvSpPr>
          <p:cNvPr id="28" name="Flowchart: Connector 27"/>
          <p:cNvSpPr/>
          <p:nvPr/>
        </p:nvSpPr>
        <p:spPr>
          <a:xfrm>
            <a:off x="26670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2</a:t>
            </a:r>
            <a:endParaRPr lang="en-US" dirty="0">
              <a:solidFill>
                <a:schemeClr val="bg1"/>
              </a:solidFill>
            </a:endParaRPr>
          </a:p>
        </p:txBody>
      </p:sp>
      <p:sp>
        <p:nvSpPr>
          <p:cNvPr id="29" name="Flowchart: Connector 28"/>
          <p:cNvSpPr/>
          <p:nvPr/>
        </p:nvSpPr>
        <p:spPr>
          <a:xfrm>
            <a:off x="29718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1</a:t>
            </a:r>
            <a:endParaRPr lang="en-US" dirty="0">
              <a:solidFill>
                <a:schemeClr val="bg1"/>
              </a:solidFill>
            </a:endParaRPr>
          </a:p>
        </p:txBody>
      </p:sp>
      <p:sp>
        <p:nvSpPr>
          <p:cNvPr id="30" name="Flowchart: Connector 29"/>
          <p:cNvSpPr/>
          <p:nvPr/>
        </p:nvSpPr>
        <p:spPr>
          <a:xfrm>
            <a:off x="11430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37" name="Flowchart: Connector 36"/>
          <p:cNvSpPr/>
          <p:nvPr/>
        </p:nvSpPr>
        <p:spPr>
          <a:xfrm>
            <a:off x="69342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4</a:t>
            </a:r>
            <a:endParaRPr lang="en-US" dirty="0">
              <a:solidFill>
                <a:schemeClr val="bg1"/>
              </a:solidFill>
            </a:endParaRPr>
          </a:p>
        </p:txBody>
      </p:sp>
      <p:sp>
        <p:nvSpPr>
          <p:cNvPr id="38" name="Flowchart: Connector 37"/>
          <p:cNvSpPr/>
          <p:nvPr/>
        </p:nvSpPr>
        <p:spPr>
          <a:xfrm>
            <a:off x="66294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3</a:t>
            </a:r>
            <a:endParaRPr lang="en-US" dirty="0">
              <a:solidFill>
                <a:schemeClr val="bg1"/>
              </a:solidFill>
            </a:endParaRPr>
          </a:p>
        </p:txBody>
      </p:sp>
      <p:sp>
        <p:nvSpPr>
          <p:cNvPr id="39" name="Flowchart: Connector 38"/>
          <p:cNvSpPr/>
          <p:nvPr/>
        </p:nvSpPr>
        <p:spPr>
          <a:xfrm>
            <a:off x="63246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2</a:t>
            </a:r>
            <a:endParaRPr lang="en-US" dirty="0">
              <a:solidFill>
                <a:schemeClr val="bg1"/>
              </a:solidFill>
            </a:endParaRPr>
          </a:p>
        </p:txBody>
      </p:sp>
      <p:sp>
        <p:nvSpPr>
          <p:cNvPr id="40" name="Flowchart: Connector 39"/>
          <p:cNvSpPr/>
          <p:nvPr/>
        </p:nvSpPr>
        <p:spPr>
          <a:xfrm>
            <a:off x="60198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1</a:t>
            </a:r>
            <a:endParaRPr lang="en-US" dirty="0">
              <a:solidFill>
                <a:schemeClr val="bg1"/>
              </a:solidFill>
            </a:endParaRPr>
          </a:p>
        </p:txBody>
      </p:sp>
      <p:sp>
        <p:nvSpPr>
          <p:cNvPr id="41" name="Flowchart: Connector 40"/>
          <p:cNvSpPr/>
          <p:nvPr/>
        </p:nvSpPr>
        <p:spPr>
          <a:xfrm>
            <a:off x="72390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5</a:t>
            </a:r>
            <a:endParaRPr lang="en-US" dirty="0">
              <a:solidFill>
                <a:schemeClr val="bg1"/>
              </a:solidFill>
            </a:endParaRPr>
          </a:p>
        </p:txBody>
      </p:sp>
      <p:sp>
        <p:nvSpPr>
          <p:cNvPr id="42" name="Flowchart: Connector 41"/>
          <p:cNvSpPr/>
          <p:nvPr/>
        </p:nvSpPr>
        <p:spPr>
          <a:xfrm>
            <a:off x="78486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3" name="Flowchart: Connector 42"/>
          <p:cNvSpPr/>
          <p:nvPr/>
        </p:nvSpPr>
        <p:spPr>
          <a:xfrm>
            <a:off x="75438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4" name="Flowchart: Connector 43"/>
          <p:cNvSpPr/>
          <p:nvPr/>
        </p:nvSpPr>
        <p:spPr>
          <a:xfrm>
            <a:off x="8382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5" name="Flowchart: Connector 44"/>
          <p:cNvSpPr/>
          <p:nvPr/>
        </p:nvSpPr>
        <p:spPr>
          <a:xfrm>
            <a:off x="14478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6" name="Flowchart: Connector 45"/>
          <p:cNvSpPr/>
          <p:nvPr/>
        </p:nvSpPr>
        <p:spPr>
          <a:xfrm>
            <a:off x="17526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5</a:t>
            </a:r>
            <a:endParaRPr lang="en-US" dirty="0">
              <a:solidFill>
                <a:schemeClr val="bg1"/>
              </a:solidFill>
            </a:endParaRPr>
          </a:p>
        </p:txBody>
      </p:sp>
      <p:sp>
        <p:nvSpPr>
          <p:cNvPr id="47" name="TextBox 46"/>
          <p:cNvSpPr txBox="1">
            <a:spLocks noChangeArrowheads="1"/>
          </p:cNvSpPr>
          <p:nvPr/>
        </p:nvSpPr>
        <p:spPr bwMode="auto">
          <a:xfrm>
            <a:off x="1295400" y="5334000"/>
            <a:ext cx="2209800" cy="646113"/>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Introduction of starting players	</a:t>
            </a:r>
          </a:p>
        </p:txBody>
      </p:sp>
      <p:pic>
        <p:nvPicPr>
          <p:cNvPr id="2" name="Picture 2" descr="C:\Users\Coast Guard RAS\AppData\Local\Microsoft\Windows\Temporary Internet Files\Content.IE5\50LP8K0H\MC900309844[1].wmf"/>
          <p:cNvPicPr>
            <a:picLocks noChangeAspect="1" noChangeArrowheads="1"/>
          </p:cNvPicPr>
          <p:nvPr/>
        </p:nvPicPr>
        <p:blipFill>
          <a:blip r:embed="rId4"/>
          <a:srcRect/>
          <a:stretch>
            <a:fillRect/>
          </a:stretch>
        </p:blipFill>
        <p:spPr bwMode="auto">
          <a:xfrm>
            <a:off x="381000" y="1524000"/>
            <a:ext cx="1827213" cy="1258888"/>
          </a:xfrm>
          <a:prstGeom prst="rect">
            <a:avLst/>
          </a:prstGeom>
          <a:noFill/>
          <a:ln w="9525">
            <a:noFill/>
            <a:miter lim="800000"/>
            <a:headEnd/>
            <a:tailEnd/>
          </a:ln>
        </p:spPr>
      </p:pic>
      <p:sp>
        <p:nvSpPr>
          <p:cNvPr id="34" name="Slide Number Placeholder 33"/>
          <p:cNvSpPr>
            <a:spLocks noGrp="1"/>
          </p:cNvSpPr>
          <p:nvPr>
            <p:ph type="sldNum" sz="quarter" idx="12"/>
          </p:nvPr>
        </p:nvSpPr>
        <p:spPr/>
        <p:txBody>
          <a:bodyPr/>
          <a:lstStyle/>
          <a:p>
            <a:pPr>
              <a:defRPr/>
            </a:pPr>
            <a:fld id="{1F6F8E80-6885-4178-B0B6-E106A7BFBE77}" type="slidenum">
              <a:rPr lang="en-US"/>
              <a:pPr>
                <a:defRPr/>
              </a:pPr>
              <a:t>8</a:t>
            </a:fld>
            <a:endParaRPr lang="en-US" dirty="0"/>
          </a:p>
        </p:txBody>
      </p:sp>
      <p:sp>
        <p:nvSpPr>
          <p:cNvPr id="35" name="TextBox 34"/>
          <p:cNvSpPr txBox="1">
            <a:spLocks noChangeArrowheads="1"/>
          </p:cNvSpPr>
          <p:nvPr/>
        </p:nvSpPr>
        <p:spPr bwMode="auto">
          <a:xfrm>
            <a:off x="6934200" y="1828800"/>
            <a:ext cx="1676400" cy="923925"/>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Visiting starters return to their bench</a:t>
            </a:r>
          </a:p>
        </p:txBody>
      </p:sp>
      <p:sp>
        <p:nvSpPr>
          <p:cNvPr id="36" name="Down Arrow 35"/>
          <p:cNvSpPr/>
          <p:nvPr/>
        </p:nvSpPr>
        <p:spPr>
          <a:xfrm rot="10800000">
            <a:off x="6858000" y="4114800"/>
            <a:ext cx="228600" cy="6731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9" name="Oval 48"/>
          <p:cNvSpPr/>
          <p:nvPr/>
        </p:nvSpPr>
        <p:spPr>
          <a:xfrm>
            <a:off x="35052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3000" fill="hold"/>
                                        <p:tgtEl>
                                          <p:spTgt spid="21"/>
                                        </p:tgtEl>
                                        <p:attrNameLst>
                                          <p:attrName>ppt_x</p:attrName>
                                        </p:attrNameLst>
                                      </p:cBhvr>
                                      <p:tavLst>
                                        <p:tav tm="0">
                                          <p:val>
                                            <p:strVal val="#ppt_x"/>
                                          </p:val>
                                        </p:tav>
                                        <p:tav tm="100000">
                                          <p:val>
                                            <p:strVal val="#ppt_x"/>
                                          </p:val>
                                        </p:tav>
                                      </p:tavLst>
                                    </p:anim>
                                    <p:anim calcmode="lin" valueType="num">
                                      <p:cBhvr additive="base">
                                        <p:cTn id="8" dur="3000" fill="hold"/>
                                        <p:tgtEl>
                                          <p:spTgt spid="21"/>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1"/>
                                        </p:tgtEl>
                                        <p:attrNameLst>
                                          <p:attrName>ppt_c</p:attrName>
                                        </p:attrNameLst>
                                      </p:cBhvr>
                                      <p:to>
                                        <a:schemeClr val="hlink"/>
                                      </p:to>
                                    </p:animClr>
                                  </p:subTnLst>
                                </p:cTn>
                              </p:par>
                            </p:childTnLst>
                          </p:cTn>
                        </p:par>
                        <p:par>
                          <p:cTn id="9" fill="hold">
                            <p:stCondLst>
                              <p:cond delay="30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par>
                          <p:cTn id="13" fill="hold">
                            <p:stCondLst>
                              <p:cond delay="5000"/>
                            </p:stCondLst>
                            <p:childTnLst>
                              <p:par>
                                <p:cTn id="14" presetID="2" presetClass="entr" presetSubtype="4" fill="hold" grpId="0" nodeType="afterEffect">
                                  <p:stCondLst>
                                    <p:cond delay="0"/>
                                  </p:stCondLst>
                                  <p:childTnLst>
                                    <p:set>
                                      <p:cBhvr>
                                        <p:cTn id="15" dur="1" fill="hold">
                                          <p:stCondLst>
                                            <p:cond delay="0"/>
                                          </p:stCondLst>
                                        </p:cTn>
                                        <p:tgtEl>
                                          <p:spTgt spid="47"/>
                                        </p:tgtEl>
                                        <p:attrNameLst>
                                          <p:attrName>style.visibility</p:attrName>
                                        </p:attrNameLst>
                                      </p:cBhvr>
                                      <p:to>
                                        <p:strVal val="visible"/>
                                      </p:to>
                                    </p:set>
                                    <p:anim calcmode="lin" valueType="num">
                                      <p:cBhvr additive="base">
                                        <p:cTn id="16" dur="500" fill="hold"/>
                                        <p:tgtEl>
                                          <p:spTgt spid="47"/>
                                        </p:tgtEl>
                                        <p:attrNameLst>
                                          <p:attrName>ppt_x</p:attrName>
                                        </p:attrNameLst>
                                      </p:cBhvr>
                                      <p:tavLst>
                                        <p:tav tm="0">
                                          <p:val>
                                            <p:strVal val="#ppt_x"/>
                                          </p:val>
                                        </p:tav>
                                        <p:tav tm="100000">
                                          <p:val>
                                            <p:strVal val="#ppt_x"/>
                                          </p:val>
                                        </p:tav>
                                      </p:tavLst>
                                    </p:anim>
                                    <p:anim calcmode="lin" valueType="num">
                                      <p:cBhvr additive="base">
                                        <p:cTn id="17"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ppt_x"/>
                                          </p:val>
                                        </p:tav>
                                        <p:tav tm="100000">
                                          <p:val>
                                            <p:strVal val="#ppt_x"/>
                                          </p:val>
                                        </p:tav>
                                      </p:tavLst>
                                    </p:anim>
                                    <p:anim calcmode="lin" valueType="num">
                                      <p:cBhvr additive="base">
                                        <p:cTn id="23" dur="500" fill="hold"/>
                                        <p:tgtEl>
                                          <p:spTgt spid="27"/>
                                        </p:tgtEl>
                                        <p:attrNameLst>
                                          <p:attrName>ppt_y</p:attrName>
                                        </p:attrNameLst>
                                      </p:cBhvr>
                                      <p:tavLst>
                                        <p:tav tm="0">
                                          <p:val>
                                            <p:strVal val="1+#ppt_h/2"/>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2000"/>
                                        <p:tgtEl>
                                          <p:spTgt spid="36"/>
                                        </p:tgtEl>
                                      </p:cBhvr>
                                    </p:animEffect>
                                  </p:childTnLst>
                                </p:cTn>
                              </p:par>
                              <p:par>
                                <p:cTn id="27" presetID="0" presetClass="path" presetSubtype="0" accel="50000" decel="50000" fill="hold" grpId="0" nodeType="withEffect">
                                  <p:stCondLst>
                                    <p:cond delay="0"/>
                                  </p:stCondLst>
                                  <p:childTnLst>
                                    <p:animMotion origin="layout" path="M 5.55556E-7 -1.70483E-6 C -0.00104 0.02799 -0.00104 0.02753 -0.00208 0.05968 C -0.00278 0.08767 0.00104 0.12492 -0.02326 0.13532 C -0.02726 0.13694 -0.0375 0.13764 -0.0401 0.1381 C -0.05417 0.14088 -0.06285 0.14088 -0.07934 0.14157 C -0.08941 0.14365 -0.09948 0.14319 -0.10938 0.13926 C -0.11215 0.13694 -0.11493 0.1344 -0.11771 0.13162 C -0.11858 0.13116 -0.12049 0.12954 -0.12049 0.12954 C -0.12188 0.12445 -0.12292 0.11936 -0.12431 0.11451 C -0.12726 0.12677 -0.13524 0.1307 -0.14392 0.1344 C -0.15035 0.14041 -0.15868 0.13972 -0.16632 0.14064 C -0.17413 0.14226 -0.18194 0.14064 -0.18976 0.13926 C -0.19635 0.13694 -0.20347 0.13625 -0.21024 0.1344 C -0.21215 0.13278 -0.21389 0.13116 -0.2158 0.12954 C -0.21667 0.12838 -0.21771 0.12792 -0.21858 0.127 C -0.22049 0.12538 -0.22431 0.12191 -0.22431 0.12191 C -0.22517 0.11728 -0.22622 0.11289 -0.22708 0.10826 C -0.24271 0.1226 -0.26649 0.12769 -0.28507 0.12954 C -0.2875 0.12908 -0.2901 0.12815 -0.29254 0.12815 C -0.29358 0.12815 -0.29427 0.12954 -0.29531 0.12954 C -0.29913 0.12954 -0.3026 0.12584 -0.30642 0.12561 C -0.31076 0.12492 -0.31528 0.12492 -0.31962 0.12445 C -0.32535 0.1226 -0.33177 0.12145 -0.33733 0.11821 C -0.34844 0.11173 -0.34097 0.11474 -0.34861 0.11196 C -0.35174 0.10919 -0.35556 0.10363 -0.35885 0.10201 C -0.36215 0.09878 -0.36493 0.09762 -0.36823 0.09461 C -0.37066 0.08999 -0.37413 0.08513 -0.3776 0.08212 C -0.38542 0.08328 -0.39167 0.08582 -0.39896 0.08952 C -0.4026 0.09137 -0.4066 0.09091 -0.41024 0.09207 C -0.41788 0.10225 -0.41458 0.11821 -0.41111 0.1307 C -0.41042 0.14527 -0.41042 0.15545 -0.40469 0.16771 C -0.40191 0.18136 -0.3941 0.19292 -0.38403 0.19801 C -0.38108 0.20426 -0.3776 0.20541 -0.37292 0.20796 C -0.36632 0.21143 -0.3592 0.21791 -0.35226 0.22045 C -0.3467 0.22485 -0.34132 0.22577 -0.33542 0.22901 C -0.3309 0.23155 -0.32604 0.23595 -0.32153 0.2378 C -0.31771 0.23942 -0.31024 0.24266 -0.31024 0.24266 C -0.30469 0.24728 -0.29861 0.2496 -0.29254 0.25237 C -0.27587 0.26093 -0.29254 0.25237 -0.28038 0.26024 C -0.27205 0.26556 -0.26233 0.26741 -0.2533 0.27018 C -0.24861 0.27412 -0.24618 0.27412 -0.2401 0.27481 C -0.23264 0.27782 -0.22517 0.28083 -0.21771 0.28383 C -0.21493 0.28476 -0.20938 0.2873 -0.20938 0.2873 C -0.20226 0.29378 -0.18524 0.29794 -0.17656 0.30003 C -0.17135 0.30188 -0.16667 0.30581 -0.16163 0.30858 C -0.15521 0.31229 -0.14774 0.31437 -0.14115 0.31714 C -0.14028 0.31784 -0.13924 0.3183 -0.13837 0.31853 C -0.13559 0.31992 -0.13264 0.32108 -0.12986 0.32246 C -0.12708 0.32362 -0.12153 0.32501 -0.12153 0.32501 C -0.11319 0.3301 -0.10451 0.33426 -0.09618 0.33958 C -0.0901 0.34351 -0.0842 0.35022 -0.0776 0.3523 C -0.07083 0.35739 -0.06372 0.36017 -0.05712 0.36479 C -0.04514 0.37266 -0.05608 0.36803 -0.04879 0.37081 C -0.04184 0.37729 -0.03333 0.38052 -0.02622 0.38585 C -0.02066 0.39001 -0.01476 0.39579 -0.00833 0.39834 C 0.00121 0.40713 0.01944 0.42101 0.0309 0.42448 C 0.0401 0.43303 0.05104 0.4372 0.06076 0.4446 C 0.07066 0.45223 0.0816 0.46218 0.09253 0.46681 C 0.09462 0.4712 0.09722 0.47305 0.1 0.47652 C 0.10156 0.48277 0.10417 0.48739 0.10746 0.49179 C 0.11007 0.50104 0.11215 0.50914 0.11215 0.51885 " pathEditMode="relative" ptsTypes="ffffffffffffffffffffffffffffffffffffffffffffffffffffffffffffA">
                                      <p:cBhvr>
                                        <p:cTn id="28" dur="2000" fill="hold"/>
                                        <p:tgtEl>
                                          <p:spTgt spid="40"/>
                                        </p:tgtEl>
                                        <p:attrNameLst>
                                          <p:attrName>ppt_x</p:attrName>
                                          <p:attrName>ppt_y</p:attrName>
                                        </p:attrNameLst>
                                      </p:cBhvr>
                                    </p:animMotion>
                                  </p:childTnLst>
                                </p:cTn>
                              </p:par>
                            </p:childTnLst>
                          </p:cTn>
                        </p:par>
                        <p:par>
                          <p:cTn id="29" fill="hold">
                            <p:stCondLst>
                              <p:cond delay="2000"/>
                            </p:stCondLst>
                            <p:childTnLst>
                              <p:par>
                                <p:cTn id="30" presetID="0" presetClass="path" presetSubtype="0" accel="50000" decel="50000" fill="hold" grpId="0" nodeType="afterEffect">
                                  <p:stCondLst>
                                    <p:cond delay="0"/>
                                  </p:stCondLst>
                                  <p:childTnLst>
                                    <p:animMotion origin="layout" path="M -0.00382 0.03146 C -0.0059 0.04811 -0.01284 0.0805 -0.01979 0.09369 C -0.0217 0.10294 -0.02048 0.09877 -0.02343 0.10618 C -0.02465 0.11474 -0.02673 0.12283 -0.02795 0.13116 C -0.02916 0.1455 -0.02951 0.1573 -0.04097 0.16216 C -0.05208 0.17604 -0.05902 0.17141 -0.07743 0.1721 C -0.10121 0.16979 -0.12257 0.16678 -0.1467 0.16586 C -0.15225 0.16539 -0.15833 0.16609 -0.16354 0.16354 C -0.16458 0.16308 -0.16527 0.16169 -0.16632 0.161 C -0.16753 0.16031 -0.16875 0.16007 -0.16996 0.15961 C -0.17639 0.14712 -0.17326 0.13602 -0.17378 0.11867 C -0.17708 0.12561 -0.17882 0.13139 -0.18402 0.13602 C -0.18975 0.14712 -0.20017 0.14504 -0.2092 0.14596 C -0.22031 0.14712 -0.2302 0.14828 -0.24097 0.15105 C -0.24531 0.14943 -0.24878 0.14666 -0.25312 0.14481 C -0.25538 0.13856 -0.25659 0.13278 -0.25972 0.12723 C -0.26111 0.12144 -0.26389 0.11612 -0.26632 0.11103 C -0.26909 0.11474 -0.26996 0.11821 -0.27378 0.11982 C -0.27725 0.12653 -0.28385 0.13116 -0.28958 0.13347 C -0.29826 0.14134 -0.31111 0.13972 -0.32135 0.14111 C -0.33576 0.14018 -0.34739 0.14041 -0.36059 0.13486 C -0.36736 0.12885 -0.36406 0.13047 -0.36996 0.12861 C -0.37482 0.12422 -0.37916 0.1189 -0.38402 0.11497 C -0.3901 0.09854 -0.40416 0.09484 -0.41666 0.09253 C -0.4177 0.0916 -0.4184 0.09022 -0.41961 0.08998 C -0.42205 0.08929 -0.42604 0.09345 -0.42795 0.09484 C -0.43194 0.09762 -0.43472 0.09993 -0.43923 0.10109 C -0.45139 0.11427 -0.43472 0.09692 -0.4467 0.10733 C -0.45086 0.11103 -0.45208 0.1152 -0.45607 0.11867 C -0.45798 0.1226 -0.45781 0.12167 -0.45885 0.12607 C -0.45955 0.12861 -0.46059 0.13347 -0.46059 0.13347 C -0.45989 0.15637 -0.46041 0.17071 -0.4467 0.18459 C -0.44514 0.19038 -0.44114 0.19061 -0.43732 0.19454 C -0.42899 0.20264 -0.41805 0.21929 -0.40833 0.22207 C -0.40104 0.22669 -0.39461 0.23109 -0.38784 0.23687 C -0.38385 0.24034 -0.375 0.24196 -0.36996 0.24312 C -0.36128 0.24913 -0.3552 0.2489 -0.34479 0.25052 C -0.33941 0.25307 -0.33455 0.25445 -0.32882 0.25561 C -0.31944 0.26 -0.31354 0.25977 -0.30277 0.26047 C -0.29461 0.26347 -0.28593 0.26301 -0.27743 0.2644 C -0.27187 0.26533 -0.26059 0.26671 -0.26059 0.26671 C -0.24461 0.27273 -0.2276 0.27712 -0.21111 0.2792 C -0.19826 0.28244 -0.18489 0.28106 -0.17187 0.28291 C -0.15937 0.28776 -0.14531 0.28614 -0.13264 0.28661 C -0.121 0.29008 -0.10989 0.29609 -0.09809 0.2991 C -0.08298 0.30928 -0.06441 0.31321 -0.04965 0.32408 C -0.04201 0.32963 -0.03316 0.33403 -0.02621 0.34027 C -0.01927 0.34606 -0.0276 0.34259 -0.01979 0.34513 C -0.01267 0.35115 -0.02187 0.34374 -0.01111 0.34999 C -0.00451 0.35415 -3.33333E-6 0.36225 0.0066 0.36641 C 0.01042 0.36896 0.01337 0.37058 0.01684 0.37381 C 0.02535 0.38145 0.03525 0.39278 0.04497 0.39764 C 0.04775 0.40134 0.05 0.40574 0.05243 0.4099 C 0.05417 0.41268 0.05712 0.41869 0.05712 0.41869 C 0.05799 0.42378 0.05764 0.42401 0.0599 0.42864 C 0.06129 0.43164 0.06459 0.43743 0.06459 0.43743 C 0.06598 0.44529 0.06441 0.43974 0.06823 0.44622 C 0.06997 0.44899 0.07292 0.45478 0.07292 0.45478 C 0.0757 0.46472 0.08039 0.47513 0.08039 0.48601 " pathEditMode="relative" ptsTypes="ffffffffffffffffffffffffffffffffffffffffffffffffffffffffffA">
                                      <p:cBhvr>
                                        <p:cTn id="31" dur="2000" fill="hold"/>
                                        <p:tgtEl>
                                          <p:spTgt spid="39"/>
                                        </p:tgtEl>
                                        <p:attrNameLst>
                                          <p:attrName>ppt_x</p:attrName>
                                          <p:attrName>ppt_y</p:attrName>
                                        </p:attrNameLst>
                                      </p:cBhvr>
                                    </p:animMotion>
                                  </p:childTnLst>
                                </p:cTn>
                              </p:par>
                            </p:childTnLst>
                          </p:cTn>
                        </p:par>
                        <p:par>
                          <p:cTn id="32" fill="hold">
                            <p:stCondLst>
                              <p:cond delay="4000"/>
                            </p:stCondLst>
                            <p:childTnLst>
                              <p:par>
                                <p:cTn id="33" presetID="0" presetClass="path" presetSubtype="0" accel="50000" decel="50000" fill="hold" grpId="0" nodeType="afterEffect">
                                  <p:stCondLst>
                                    <p:cond delay="0"/>
                                  </p:stCondLst>
                                  <p:childTnLst>
                                    <p:animMotion origin="layout" path="M 0.00034 0.02776 C -0.00174 0.04765 -0.00903 0.07518 -0.01823 0.09114 C -0.01997 0.09739 -0.02361 0.10132 -0.02761 0.10502 C -0.03455 0.12954 -0.0625 0.12723 -0.07726 0.12861 C -0.07969 0.12908 -0.08594 0.13023 -0.08837 0.13116 C -0.09028 0.13185 -0.09393 0.13347 -0.09393 0.13347 C -0.11684 0.13255 -0.13698 0.12954 -0.15938 0.12491 C -0.16302 0.12306 -0.16719 0.12237 -0.17066 0.11982 C -0.17674 0.11543 -0.17014 0.11867 -0.17622 0.11612 C -0.18212 0.10826 -0.18837 0.11982 -0.19393 0.12491 C -0.20365 0.13393 -0.21771 0.12676 -0.22952 0.12723 C -0.24063 0.12653 -0.24723 0.12514 -0.25764 0.12353 C -0.25973 0.1226 -0.26198 0.12237 -0.26407 0.12121 C -0.26979 0.11797 -0.275 0.11242 -0.28091 0.10988 C -0.28941 0.11335 -0.2974 0.1189 -0.30608 0.12237 C -0.31129 0.127 -0.31598 0.12746 -0.32205 0.12861 C -0.35191 0.1263 -0.38091 0.12052 -0.41077 0.11867 C -0.42049 0.11034 -0.40764 0.12098 -0.4165 0.11497 C -0.42084 0.11196 -0.42379 0.10687 -0.42865 0.10502 C -0.43247 0.10155 -0.43542 0.09808 -0.43976 0.09623 C -0.44306 0.08975 -0.44844 0.08582 -0.45382 0.08258 C -0.46372 0.0886 -0.47691 0.09114 -0.4875 0.09369 C -0.49618 0.10525 -0.50608 0.11751 -0.5099 0.13347 C -0.50851 0.14943 -0.50365 0.16216 -0.49219 0.16956 C -0.48438 0.17997 -0.47032 0.19362 -0.45938 0.19824 C -0.45191 0.20541 -0.45556 0.20356 -0.44914 0.20588 C -0.4441 0.21004 -0.43872 0.21397 -0.43334 0.21698 C -0.43264 0.21814 -0.43247 0.21999 -0.43143 0.22068 C -0.42882 0.2223 -0.42292 0.22322 -0.42292 0.22322 C -0.4158 0.22901 -0.40782 0.23525 -0.39966 0.23687 C -0.39271 0.23988 -0.38837 0.24219 -0.38091 0.24312 C -0.37032 0.25052 -0.35816 0.25307 -0.34723 0.25931 C -0.34375 0.26116 -0.34045 0.26371 -0.33698 0.26556 C -0.33108 0.26856 -0.32431 0.26833 -0.31823 0.27041 C -0.30191 0.27643 -0.28664 0.28106 -0.26962 0.28291 C -0.25313 0.2873 -0.23941 0.28938 -0.22292 0.2917 C -0.21146 0.2954 -0.19931 0.29817 -0.1875 0.2991 C -0.1757 0.30002 -0.15191 0.30164 -0.15191 0.30164 C -0.14549 0.3028 -0.13247 0.30743 -0.1257 0.30789 C -0.11459 0.30881 -0.09219 0.31043 -0.09219 0.31043 C -0.08143 0.31298 -0.0717 0.31437 -0.06042 0.31529 C -0.05729 0.31645 -0.054 0.31645 -0.05104 0.31784 C -0.03282 0.32686 -0.04844 0.32246 -0.03698 0.32524 C -0.02813 0.33148 -0.0191 0.33773 -0.0099 0.34282 C -0.00625 0.34768 -0.00261 0.35184 0.00225 0.35392 C 0.01198 0.36341 0.02031 0.37381 0.03038 0.3826 C 0.03732 0.39672 0.04062 0.41568 0.04062 0.43234 " pathEditMode="relative" ptsTypes="ffffffffffffffffffffffffffffffffffffffffffffffA">
                                      <p:cBhvr>
                                        <p:cTn id="34" dur="2000" fill="hold"/>
                                        <p:tgtEl>
                                          <p:spTgt spid="38"/>
                                        </p:tgtEl>
                                        <p:attrNameLst>
                                          <p:attrName>ppt_x</p:attrName>
                                          <p:attrName>ppt_y</p:attrName>
                                        </p:attrNameLst>
                                      </p:cBhvr>
                                    </p:animMotion>
                                  </p:childTnLst>
                                </p:cTn>
                              </p:par>
                            </p:childTnLst>
                          </p:cTn>
                        </p:par>
                        <p:par>
                          <p:cTn id="35" fill="hold">
                            <p:stCondLst>
                              <p:cond delay="6000"/>
                            </p:stCondLst>
                            <p:childTnLst>
                              <p:par>
                                <p:cTn id="36" presetID="0" presetClass="path" presetSubtype="0" accel="50000" decel="50000" fill="hold" grpId="0" nodeType="afterEffect">
                                  <p:stCondLst>
                                    <p:cond delay="0"/>
                                  </p:stCondLst>
                                  <p:childTnLst>
                                    <p:animMotion origin="layout" path="M 0.00069 0.02406 C -0.00469 0.04811 -0.00035 0.02568 -0.00208 0.07865 C -0.0026 0.096 -0.01198 0.12306 -0.02083 0.13486 C -0.0224 0.14134 -0.02778 0.14596 -0.03194 0.14966 C -0.04497 0.161 -0.05729 0.16285 -0.07309 0.1647 C -0.07708 0.16516 -0.08125 0.16516 -0.08524 0.16586 C -0.11823 0.16493 -0.14826 0.16192 -0.18056 0.15591 C -0.18837 0.15267 -0.17587 0.15776 -0.18906 0.15337 C -0.19097 0.15267 -0.19462 0.15105 -0.19462 0.15105 C -0.19948 0.14458 -0.20573 0.14111 -0.21146 0.13602 C -0.21354 0.13393 -0.21545 0.13139 -0.21701 0.12861 C -0.21823 0.12607 -0.22083 0.12121 -0.22083 0.12121 C -0.22118 0.11936 -0.22135 0.1145 -0.22448 0.11612 C -0.22674 0.11728 -0.22726 0.12144 -0.22917 0.12353 C -0.23351 0.12838 -0.24149 0.13393 -0.24705 0.13602 C -0.25052 0.13926 -0.2533 0.14111 -0.25729 0.14226 C -0.26389 0.1418 -0.27031 0.1418 -0.27691 0.14111 C -0.28507 0.14018 -0.29375 0.13347 -0.30122 0.12977 C -0.30365 0.12468 -0.30764 0.12075 -0.31146 0.11728 C -0.31215 0.11612 -0.31233 0.11381 -0.31337 0.11358 C -0.31562 0.11335 -0.31979 0.11612 -0.31979 0.11612 C -0.32726 0.1226 -0.33646 0.1263 -0.34514 0.12977 C -0.37083 0.12908 -0.38802 0.12607 -0.41233 0.12491 C -0.41128 0.12075 -0.40972 0.11774 -0.40868 0.11358 C -0.41424 0.10849 -0.42205 0.10548 -0.4283 0.10248 C -0.43021 0.10155 -0.43177 0.09924 -0.43385 0.09877 C -0.44219 0.09715 -0.45069 0.09739 -0.45903 0.09623 C -0.46458 0.09369 -0.47101 0.09183 -0.47691 0.08998 C -0.49253 0.09068 -0.49601 0.08721 -0.5059 0.09484 C -0.50833 0.10039 -0.51094 0.10664 -0.51424 0.11103 C -0.51597 0.12121 -0.51997 0.13047 -0.52361 0.13972 C -0.52517 0.15568 -0.52587 0.1721 -0.51892 0.18575 C -0.51753 0.19778 -0.51094 0.21374 -0.50295 0.22068 C -0.49983 0.22646 -0.49635 0.23155 -0.49184 0.23572 C -0.48802 0.24543 -0.47587 0.26787 -0.46944 0.2755 C -0.46354 0.28267 -0.45556 0.28776 -0.44983 0.2954 C -0.44878 0.29678 -0.44826 0.2991 -0.44705 0.30049 C -0.44115 0.3065 -0.43333 0.3109 -0.42726 0.31668 C -0.42118 0.32246 -0.41562 0.33033 -0.40868 0.33403 C -0.4033 0.33703 -0.39774 0.34097 -0.39271 0.34513 C -0.37639 0.35855 -0.35573 0.38307 -0.33663 0.38746 C -0.32431 0.39556 -0.3125 0.40643 -0.29931 0.41129 C -0.28958 0.41476 -0.27049 0.41777 -0.26007 0.41869 C -0.2467 0.42285 -0.23264 0.42077 -0.21892 0.42216 C -0.21076 0.42332 -0.19462 0.42494 -0.19462 0.42494 C -0.18559 0.43118 -0.17344 0.43049 -0.16372 0.43118 C -0.13056 0.43581 -0.10017 0.45293 -0.06753 0.46102 C -0.06424 0.4631 -0.06163 0.46588 -0.05816 0.46727 C -0.05538 0.47097 -0.04878 0.47722 -0.04878 0.47722 C -0.04705 0.48092 -0.04583 0.48485 -0.0441 0.48855 C -0.04306 0.49433 -0.04219 0.49641 -0.03854 0.49965 C -0.03733 0.50497 -0.03299 0.51122 -0.03299 0.51469 " pathEditMode="relative" ptsTypes="fffffffffffffffffffffffffffffffffffffffffffffffffffA">
                                      <p:cBhvr>
                                        <p:cTn id="37" dur="2000" fill="hold"/>
                                        <p:tgtEl>
                                          <p:spTgt spid="37"/>
                                        </p:tgtEl>
                                        <p:attrNameLst>
                                          <p:attrName>ppt_x</p:attrName>
                                          <p:attrName>ppt_y</p:attrName>
                                        </p:attrNameLst>
                                      </p:cBhvr>
                                    </p:animMotion>
                                  </p:childTnLst>
                                </p:cTn>
                              </p:par>
                            </p:childTnLst>
                          </p:cTn>
                        </p:par>
                        <p:par>
                          <p:cTn id="38" fill="hold">
                            <p:stCondLst>
                              <p:cond delay="8000"/>
                            </p:stCondLst>
                            <p:childTnLst>
                              <p:par>
                                <p:cTn id="39" presetID="0" presetClass="path" presetSubtype="0" accel="50000" decel="50000" fill="hold" grpId="0" nodeType="afterEffect">
                                  <p:stCondLst>
                                    <p:cond delay="0"/>
                                  </p:stCondLst>
                                  <p:childTnLst>
                                    <p:animMotion origin="layout" path="M -0.00173 0.02892 C -0.00503 0.05251 -0.00798 0.07703 -0.0158 0.09877 C -0.01857 0.10641 -0.0283 0.11474 -0.0335 0.11982 C -0.03819 0.12445 -0.0408 0.12584 -0.0467 0.12977 C -0.04913 0.13139 -0.05052 0.13509 -0.05312 0.13602 C -0.06389 0.14018 -0.06788 0.14226 -0.08038 0.14342 C -0.096 0.14735 -0.11215 0.14342 -0.12795 0.14226 C -0.13975 0.14134 -0.15173 0.14064 -0.16354 0.13972 C -0.16875 0.13926 -0.17934 0.13856 -0.17934 0.13856 C -0.19114 0.13671 -0.20312 0.13532 -0.21493 0.13347 C -0.22604 0.12885 -0.23802 0.12769 -0.24948 0.12491 C -0.25156 0.12376 -0.25399 0.12376 -0.25607 0.12237 C -0.25937 0.11982 -0.26059 0.11659 -0.26441 0.11497 C -0.2658 0.12075 -0.27326 0.12838 -0.27743 0.13116 C -0.27916 0.13232 -0.28316 0.13347 -0.28316 0.13347 C -0.29288 0.14249 -0.30364 0.13926 -0.3158 0.13972 C -0.3217 0.13879 -0.32691 0.13625 -0.33264 0.13486 C -0.33645 0.13301 -0.33993 0.13023 -0.34392 0.12861 C -0.34705 0.12584 -0.34826 0.1226 -0.35139 0.11982 C -0.3533 0.1115 -0.35729 0.11404 -0.3625 0.11612 C -0.36753 0.12075 -0.3743 0.12422 -0.38038 0.12607 C -0.38316 0.12769 -0.38593 0.12954 -0.38871 0.13116 C -0.39114 0.13255 -0.39618 0.13486 -0.39618 0.13486 C -0.41302 0.13301 -0.42743 0.12931 -0.44479 0.12861 C -0.45017 0.12376 -0.45625 0.12237 -0.4625 0.12121 C -0.46736 0.11659 -0.47257 0.11358 -0.47847 0.11242 C -0.4842 0.10849 -0.48993 0.10733 -0.49618 0.10618 C -0.50121 0.10132 -0.51076 0.09045 -0.51666 0.08744 C -0.51701 0.08744 -0.52552 0.08813 -0.52795 0.08998 C -0.53593 0.09577 -0.52812 0.0923 -0.53455 0.09484 C -0.54062 0.09993 -0.54722 0.10571 -0.55139 0.11358 C -0.5533 0.12144 -0.55399 0.12954 -0.55607 0.13717 C -0.55694 0.14527 -0.55781 0.15313 -0.55972 0.161 C -0.55711 0.20148 -0.53715 0.21883 -0.51666 0.24428 C -0.51007 0.25237 -0.50538 0.26162 -0.49705 0.26671 C -0.49583 0.26833 -0.49479 0.27041 -0.4934 0.2718 C -0.49166 0.27365 -0.48941 0.27458 -0.48784 0.27666 C -0.48645 0.27828 -0.48611 0.28106 -0.48489 0.28291 C -0.47934 0.29216 -0.47361 0.30187 -0.46718 0.31043 C -0.46041 0.31945 -0.44982 0.32477 -0.44097 0.32917 C -0.43455 0.33241 -0.42864 0.33796 -0.42239 0.34143 C -0.41614 0.3449 -0.40816 0.34606 -0.40173 0.34768 C -0.3875 0.35485 -0.3743 0.35091 -0.35781 0.35138 C -0.34514 0.35369 -0.33229 0.35531 -0.31961 0.35647 C -0.2868 0.36317 -0.25173 0.36248 -0.21857 0.36526 C -0.20243 0.35716 -0.17691 0.3722 -0.15972 0.37636 C -0.15382 0.38422 -0.15816 0.3796 -0.14392 0.38515 C -0.13507 0.38862 -0.12673 0.39278 -0.1177 0.3951 C -0.11267 0.39833 -0.10711 0.39972 -0.10173 0.40134 C -0.09461 0.40597 -0.08593 0.40805 -0.07847 0.41129 C -0.07534 0.41406 -0.07257 0.41476 -0.06909 0.41615 C -0.0651 0.41985 -0.06527 0.42216 -0.06441 0.42864 C -0.06545 0.44067 -0.06527 0.43535 -0.06527 0.44483 " pathEditMode="relative" ptsTypes="ffffffffffffffffffffffffffffffffffffffffffffffffffffA">
                                      <p:cBhvr>
                                        <p:cTn id="40" dur="2000" fill="hold"/>
                                        <p:tgtEl>
                                          <p:spTgt spid="41"/>
                                        </p:tgtEl>
                                        <p:attrNameLst>
                                          <p:attrName>ppt_x</p:attrName>
                                          <p:attrName>ppt_y</p:attrName>
                                        </p:attrNameLst>
                                      </p:cBhvr>
                                    </p:animMotion>
                                  </p:childTnLst>
                                </p:cTn>
                              </p:par>
                            </p:childTnLst>
                          </p:cTn>
                        </p:par>
                        <p:par>
                          <p:cTn id="41" fill="hold">
                            <p:stCondLst>
                              <p:cond delay="10000"/>
                            </p:stCondLst>
                            <p:childTnLst>
                              <p:par>
                                <p:cTn id="42" presetID="10" presetClass="entr" presetSubtype="0" fill="hold" grpId="0" nodeType="after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7" grpId="0" animBg="1"/>
      <p:bldP spid="38" grpId="0" animBg="1"/>
      <p:bldP spid="39" grpId="0" animBg="1"/>
      <p:bldP spid="40" grpId="0" animBg="1"/>
      <p:bldP spid="41" grpId="0" animBg="1"/>
      <p:bldP spid="47" grpId="0" animBg="1"/>
      <p:bldP spid="35"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descr="C:\B19C9AC5\75840F4C-E016-4B52-B7C7-D547C09787E5_files\image001.jpg"/>
          <p:cNvPicPr>
            <a:picLocks noChangeAspect="1" noChangeArrowheads="1"/>
          </p:cNvPicPr>
          <p:nvPr/>
        </p:nvPicPr>
        <p:blipFill>
          <a:blip r:embed="rId2"/>
          <a:srcRect/>
          <a:stretch>
            <a:fillRect/>
          </a:stretch>
        </p:blipFill>
        <p:spPr bwMode="auto">
          <a:xfrm>
            <a:off x="0" y="457200"/>
            <a:ext cx="9144000" cy="6191250"/>
          </a:xfrm>
          <a:prstGeom prst="rect">
            <a:avLst/>
          </a:prstGeom>
          <a:blipFill dpi="0" rotWithShape="1">
            <a:blip r:embed="rId3"/>
            <a:srcRect/>
            <a:tile tx="0" ty="0" sx="100000" sy="100000" flip="none" algn="tl"/>
          </a:blipFill>
          <a:ln w="9525">
            <a:noFill/>
            <a:miter lim="800000"/>
            <a:headEnd/>
            <a:tailEnd/>
          </a:ln>
        </p:spPr>
      </p:pic>
      <p:sp>
        <p:nvSpPr>
          <p:cNvPr id="6" name="Rectangle 5"/>
          <p:cNvSpPr/>
          <p:nvPr/>
        </p:nvSpPr>
        <p:spPr>
          <a:xfrm>
            <a:off x="3657600" y="152400"/>
            <a:ext cx="1828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TABLE</a:t>
            </a:r>
            <a:endParaRPr lang="en-US" b="1" dirty="0"/>
          </a:p>
        </p:txBody>
      </p:sp>
      <p:sp>
        <p:nvSpPr>
          <p:cNvPr id="8" name="Rectangle 7"/>
          <p:cNvSpPr/>
          <p:nvPr/>
        </p:nvSpPr>
        <p:spPr>
          <a:xfrm>
            <a:off x="838200" y="152400"/>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 Bench</a:t>
            </a:r>
            <a:endParaRPr lang="en-US" b="1" dirty="0"/>
          </a:p>
        </p:txBody>
      </p:sp>
      <p:sp>
        <p:nvSpPr>
          <p:cNvPr id="9" name="Rectangle 8"/>
          <p:cNvSpPr/>
          <p:nvPr/>
        </p:nvSpPr>
        <p:spPr>
          <a:xfrm>
            <a:off x="5867400" y="152400"/>
            <a:ext cx="2286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Visitor Bench</a:t>
            </a:r>
            <a:endParaRPr lang="en-US" b="1" dirty="0"/>
          </a:p>
        </p:txBody>
      </p:sp>
      <p:sp>
        <p:nvSpPr>
          <p:cNvPr id="10" name="Rectangle 9"/>
          <p:cNvSpPr/>
          <p:nvPr/>
        </p:nvSpPr>
        <p:spPr>
          <a:xfrm>
            <a:off x="1752600" y="533400"/>
            <a:ext cx="1600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a:t>
            </a:r>
            <a:r>
              <a:rPr lang="en-US" dirty="0"/>
              <a:t> </a:t>
            </a:r>
            <a:r>
              <a:rPr lang="en-US" b="1" dirty="0"/>
              <a:t>Box</a:t>
            </a:r>
            <a:endParaRPr lang="en-US" b="1" dirty="0"/>
          </a:p>
        </p:txBody>
      </p:sp>
      <p:sp>
        <p:nvSpPr>
          <p:cNvPr id="11" name="Rectangle 10"/>
          <p:cNvSpPr/>
          <p:nvPr/>
        </p:nvSpPr>
        <p:spPr>
          <a:xfrm>
            <a:off x="5791200" y="533400"/>
            <a:ext cx="16002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Coaches Box</a:t>
            </a:r>
            <a:endParaRPr lang="en-US" b="1" dirty="0"/>
          </a:p>
        </p:txBody>
      </p:sp>
      <p:sp>
        <p:nvSpPr>
          <p:cNvPr id="22535" name="TextBox 11"/>
          <p:cNvSpPr txBox="1">
            <a:spLocks noChangeArrowheads="1"/>
          </p:cNvSpPr>
          <p:nvPr/>
        </p:nvSpPr>
        <p:spPr bwMode="auto">
          <a:xfrm>
            <a:off x="4419600" y="457200"/>
            <a:ext cx="304800" cy="369888"/>
          </a:xfrm>
          <a:prstGeom prst="rect">
            <a:avLst/>
          </a:prstGeom>
          <a:noFill/>
          <a:ln w="9525">
            <a:noFill/>
            <a:miter lim="800000"/>
            <a:headEnd/>
            <a:tailEnd/>
          </a:ln>
        </p:spPr>
        <p:txBody>
          <a:bodyPr wrap="none">
            <a:spAutoFit/>
          </a:bodyPr>
          <a:lstStyle/>
          <a:p>
            <a:r>
              <a:rPr lang="en-US">
                <a:latin typeface="Calibri" pitchFamily="34" charset="0"/>
              </a:rPr>
              <a:t>X</a:t>
            </a:r>
          </a:p>
        </p:txBody>
      </p:sp>
      <p:sp>
        <p:nvSpPr>
          <p:cNvPr id="13" name="Oval 12"/>
          <p:cNvSpPr/>
          <p:nvPr/>
        </p:nvSpPr>
        <p:spPr>
          <a:xfrm>
            <a:off x="3810000" y="2743200"/>
            <a:ext cx="1524000" cy="1295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4" name="Oval 13"/>
          <p:cNvSpPr/>
          <p:nvPr/>
        </p:nvSpPr>
        <p:spPr>
          <a:xfrm>
            <a:off x="4191000" y="3048000"/>
            <a:ext cx="762000" cy="685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5" name="Oval 14"/>
          <p:cNvSpPr/>
          <p:nvPr/>
        </p:nvSpPr>
        <p:spPr>
          <a:xfrm>
            <a:off x="48768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U1</a:t>
            </a:r>
            <a:endParaRPr lang="en-US" sz="2000" b="1" dirty="0"/>
          </a:p>
        </p:txBody>
      </p:sp>
      <p:sp>
        <p:nvSpPr>
          <p:cNvPr id="16" name="Oval 15"/>
          <p:cNvSpPr/>
          <p:nvPr/>
        </p:nvSpPr>
        <p:spPr>
          <a:xfrm>
            <a:off x="41910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R</a:t>
            </a:r>
            <a:endParaRPr lang="en-US" sz="2400" b="1" dirty="0"/>
          </a:p>
        </p:txBody>
      </p:sp>
      <p:sp>
        <p:nvSpPr>
          <p:cNvPr id="17" name="Oval 16"/>
          <p:cNvSpPr/>
          <p:nvPr/>
        </p:nvSpPr>
        <p:spPr>
          <a:xfrm>
            <a:off x="6019800" y="457200"/>
            <a:ext cx="9144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Coach</a:t>
            </a:r>
            <a:endParaRPr lang="en-US" sz="1400" b="1" dirty="0">
              <a:solidFill>
                <a:schemeClr val="bg1"/>
              </a:solidFill>
            </a:endParaRPr>
          </a:p>
        </p:txBody>
      </p:sp>
      <p:sp>
        <p:nvSpPr>
          <p:cNvPr id="18" name="Oval 17"/>
          <p:cNvSpPr/>
          <p:nvPr/>
        </p:nvSpPr>
        <p:spPr>
          <a:xfrm>
            <a:off x="2057400" y="457200"/>
            <a:ext cx="990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t>Coach</a:t>
            </a:r>
          </a:p>
        </p:txBody>
      </p:sp>
      <p:sp>
        <p:nvSpPr>
          <p:cNvPr id="22542" name="TextBox 26"/>
          <p:cNvSpPr txBox="1">
            <a:spLocks noChangeArrowheads="1"/>
          </p:cNvSpPr>
          <p:nvPr/>
        </p:nvSpPr>
        <p:spPr bwMode="auto">
          <a:xfrm>
            <a:off x="1066800" y="4876800"/>
            <a:ext cx="2209800" cy="1200150"/>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Teams must gather in front of their bench; not in the half court jump circle!!!</a:t>
            </a:r>
          </a:p>
        </p:txBody>
      </p:sp>
      <p:sp>
        <p:nvSpPr>
          <p:cNvPr id="22" name="Flowchart: Connector 21"/>
          <p:cNvSpPr/>
          <p:nvPr/>
        </p:nvSpPr>
        <p:spPr>
          <a:xfrm>
            <a:off x="23622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3</a:t>
            </a:r>
            <a:endParaRPr lang="en-US" dirty="0">
              <a:solidFill>
                <a:schemeClr val="bg1"/>
              </a:solidFill>
            </a:endParaRPr>
          </a:p>
        </p:txBody>
      </p:sp>
      <p:sp>
        <p:nvSpPr>
          <p:cNvPr id="24" name="Flowchart: Connector 23"/>
          <p:cNvSpPr/>
          <p:nvPr/>
        </p:nvSpPr>
        <p:spPr>
          <a:xfrm>
            <a:off x="20574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4</a:t>
            </a:r>
            <a:endParaRPr lang="en-US" dirty="0">
              <a:solidFill>
                <a:schemeClr val="bg1"/>
              </a:solidFill>
            </a:endParaRPr>
          </a:p>
        </p:txBody>
      </p:sp>
      <p:sp>
        <p:nvSpPr>
          <p:cNvPr id="28" name="Flowchart: Connector 27"/>
          <p:cNvSpPr/>
          <p:nvPr/>
        </p:nvSpPr>
        <p:spPr>
          <a:xfrm>
            <a:off x="26670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2</a:t>
            </a:r>
            <a:endParaRPr lang="en-US" dirty="0">
              <a:solidFill>
                <a:schemeClr val="bg1"/>
              </a:solidFill>
            </a:endParaRPr>
          </a:p>
        </p:txBody>
      </p:sp>
      <p:sp>
        <p:nvSpPr>
          <p:cNvPr id="29" name="Flowchart: Connector 28"/>
          <p:cNvSpPr/>
          <p:nvPr/>
        </p:nvSpPr>
        <p:spPr>
          <a:xfrm>
            <a:off x="29718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1</a:t>
            </a:r>
            <a:endParaRPr lang="en-US" dirty="0">
              <a:solidFill>
                <a:schemeClr val="bg1"/>
              </a:solidFill>
            </a:endParaRPr>
          </a:p>
        </p:txBody>
      </p:sp>
      <p:sp>
        <p:nvSpPr>
          <p:cNvPr id="30" name="Flowchart: Connector 29"/>
          <p:cNvSpPr/>
          <p:nvPr/>
        </p:nvSpPr>
        <p:spPr>
          <a:xfrm>
            <a:off x="11430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37" name="Flowchart: Connector 36"/>
          <p:cNvSpPr/>
          <p:nvPr/>
        </p:nvSpPr>
        <p:spPr>
          <a:xfrm>
            <a:off x="69342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4</a:t>
            </a:r>
            <a:endParaRPr lang="en-US" dirty="0">
              <a:solidFill>
                <a:schemeClr val="bg1"/>
              </a:solidFill>
            </a:endParaRPr>
          </a:p>
        </p:txBody>
      </p:sp>
      <p:sp>
        <p:nvSpPr>
          <p:cNvPr id="38" name="Flowchart: Connector 37"/>
          <p:cNvSpPr/>
          <p:nvPr/>
        </p:nvSpPr>
        <p:spPr>
          <a:xfrm>
            <a:off x="66294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3</a:t>
            </a:r>
            <a:endParaRPr lang="en-US" dirty="0">
              <a:solidFill>
                <a:schemeClr val="bg1"/>
              </a:solidFill>
            </a:endParaRPr>
          </a:p>
        </p:txBody>
      </p:sp>
      <p:sp>
        <p:nvSpPr>
          <p:cNvPr id="39" name="Flowchart: Connector 38"/>
          <p:cNvSpPr/>
          <p:nvPr/>
        </p:nvSpPr>
        <p:spPr>
          <a:xfrm>
            <a:off x="63246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2</a:t>
            </a:r>
            <a:endParaRPr lang="en-US" dirty="0">
              <a:solidFill>
                <a:schemeClr val="bg1"/>
              </a:solidFill>
            </a:endParaRPr>
          </a:p>
        </p:txBody>
      </p:sp>
      <p:sp>
        <p:nvSpPr>
          <p:cNvPr id="40" name="Flowchart: Connector 39"/>
          <p:cNvSpPr/>
          <p:nvPr/>
        </p:nvSpPr>
        <p:spPr>
          <a:xfrm>
            <a:off x="60198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1</a:t>
            </a:r>
            <a:endParaRPr lang="en-US" dirty="0">
              <a:solidFill>
                <a:schemeClr val="bg1"/>
              </a:solidFill>
            </a:endParaRPr>
          </a:p>
        </p:txBody>
      </p:sp>
      <p:sp>
        <p:nvSpPr>
          <p:cNvPr id="41" name="Flowchart: Connector 40"/>
          <p:cNvSpPr/>
          <p:nvPr/>
        </p:nvSpPr>
        <p:spPr>
          <a:xfrm>
            <a:off x="72390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5</a:t>
            </a:r>
            <a:endParaRPr lang="en-US" dirty="0">
              <a:solidFill>
                <a:schemeClr val="bg1"/>
              </a:solidFill>
            </a:endParaRPr>
          </a:p>
        </p:txBody>
      </p:sp>
      <p:sp>
        <p:nvSpPr>
          <p:cNvPr id="42" name="Flowchart: Connector 41"/>
          <p:cNvSpPr/>
          <p:nvPr/>
        </p:nvSpPr>
        <p:spPr>
          <a:xfrm>
            <a:off x="78486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3" name="Flowchart: Connector 42"/>
          <p:cNvSpPr/>
          <p:nvPr/>
        </p:nvSpPr>
        <p:spPr>
          <a:xfrm>
            <a:off x="7543800" y="76200"/>
            <a:ext cx="304800" cy="3048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4" name="Flowchart: Connector 43"/>
          <p:cNvSpPr/>
          <p:nvPr/>
        </p:nvSpPr>
        <p:spPr>
          <a:xfrm>
            <a:off x="8382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5" name="Flowchart: Connector 44"/>
          <p:cNvSpPr/>
          <p:nvPr/>
        </p:nvSpPr>
        <p:spPr>
          <a:xfrm>
            <a:off x="14478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S</a:t>
            </a:r>
            <a:endParaRPr lang="en-US" dirty="0">
              <a:solidFill>
                <a:schemeClr val="bg1"/>
              </a:solidFill>
            </a:endParaRPr>
          </a:p>
        </p:txBody>
      </p:sp>
      <p:sp>
        <p:nvSpPr>
          <p:cNvPr id="46" name="Flowchart: Connector 45"/>
          <p:cNvSpPr/>
          <p:nvPr/>
        </p:nvSpPr>
        <p:spPr>
          <a:xfrm>
            <a:off x="1752600" y="152400"/>
            <a:ext cx="3048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5</a:t>
            </a:r>
            <a:endParaRPr lang="en-US" dirty="0">
              <a:solidFill>
                <a:schemeClr val="bg1"/>
              </a:solidFill>
            </a:endParaRPr>
          </a:p>
        </p:txBody>
      </p:sp>
      <p:sp>
        <p:nvSpPr>
          <p:cNvPr id="22558" name="TextBox 46"/>
          <p:cNvSpPr txBox="1">
            <a:spLocks noChangeArrowheads="1"/>
          </p:cNvSpPr>
          <p:nvPr/>
        </p:nvSpPr>
        <p:spPr bwMode="auto">
          <a:xfrm>
            <a:off x="6324600" y="4953000"/>
            <a:ext cx="2209800" cy="646113"/>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Introduction of starting players	</a:t>
            </a:r>
          </a:p>
        </p:txBody>
      </p:sp>
      <p:sp>
        <p:nvSpPr>
          <p:cNvPr id="35" name="Slide Number Placeholder 34"/>
          <p:cNvSpPr>
            <a:spLocks noGrp="1"/>
          </p:cNvSpPr>
          <p:nvPr>
            <p:ph type="sldNum" sz="quarter" idx="12"/>
          </p:nvPr>
        </p:nvSpPr>
        <p:spPr/>
        <p:txBody>
          <a:bodyPr/>
          <a:lstStyle/>
          <a:p>
            <a:pPr>
              <a:defRPr/>
            </a:pPr>
            <a:fld id="{DE85BF80-7B6A-42B5-8776-2959A9EA5D60}" type="slidenum">
              <a:rPr lang="en-US"/>
              <a:pPr>
                <a:defRPr/>
              </a:pPr>
              <a:t>9</a:t>
            </a:fld>
            <a:endParaRPr lang="en-US" dirty="0"/>
          </a:p>
        </p:txBody>
      </p:sp>
      <p:sp>
        <p:nvSpPr>
          <p:cNvPr id="36" name="TextBox 35"/>
          <p:cNvSpPr txBox="1">
            <a:spLocks noChangeArrowheads="1"/>
          </p:cNvSpPr>
          <p:nvPr/>
        </p:nvSpPr>
        <p:spPr bwMode="auto">
          <a:xfrm>
            <a:off x="533400" y="1600200"/>
            <a:ext cx="1676400" cy="923925"/>
          </a:xfrm>
          <a:prstGeom prst="rect">
            <a:avLst/>
          </a:prstGeom>
          <a:solidFill>
            <a:srgbClr val="FFFFCC"/>
          </a:solidFill>
          <a:ln w="9525">
            <a:noFill/>
            <a:miter lim="800000"/>
            <a:headEnd/>
            <a:tailEnd/>
          </a:ln>
        </p:spPr>
        <p:txBody>
          <a:bodyPr>
            <a:spAutoFit/>
          </a:bodyPr>
          <a:lstStyle/>
          <a:p>
            <a:r>
              <a:rPr lang="en-US" b="1">
                <a:solidFill>
                  <a:schemeClr val="tx2"/>
                </a:solidFill>
                <a:latin typeface="Calibri" pitchFamily="34" charset="0"/>
              </a:rPr>
              <a:t>Home starters return to their bench</a:t>
            </a:r>
          </a:p>
        </p:txBody>
      </p:sp>
      <p:sp>
        <p:nvSpPr>
          <p:cNvPr id="48" name="Down Arrow 47"/>
          <p:cNvSpPr/>
          <p:nvPr/>
        </p:nvSpPr>
        <p:spPr>
          <a:xfrm rot="10800000">
            <a:off x="1981200" y="4114800"/>
            <a:ext cx="309563" cy="727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0" name="Oval 49"/>
          <p:cNvSpPr/>
          <p:nvPr/>
        </p:nvSpPr>
        <p:spPr>
          <a:xfrm>
            <a:off x="3505200" y="533400"/>
            <a:ext cx="68580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U2</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8.33333E-7 -1.1381E-6 C 0.00382 0.01596 0.00138 0.03447 0.00364 0.05112 C 0.00451 0.06616 0.00538 0.08513 0.01215 0.09831 C 0.01423 0.1071 0.01128 0.09716 0.01579 0.10456 C 0.01649 0.10549 0.01614 0.10734 0.01684 0.10826 C 0.02048 0.11312 0.02673 0.11867 0.03177 0.12075 C 0.03437 0.12307 0.03698 0.12492 0.0401 0.12584 C 0.04323 0.12677 0.04948 0.12815 0.04948 0.12815 C 0.05347 0.13024 0.05763 0.13116 0.06163 0.13324 C 0.06996 0.13232 0.07691 0.13093 0.08507 0.12954 C 0.09288 0.12654 0.08975 0.12422 0.09531 0.1196 C 0.09722 0.11081 0.09965 0.10248 0.10086 0.09346 C 0.10382 0.10664 0.10885 0.12353 0.11961 0.12815 C 0.12291 0.13116 0.1309 0.13324 0.1309 0.13324 C 0.15625 0.13232 0.16597 0.13139 0.18593 0.12815 C 0.18819 0.12723 0.19045 0.12723 0.19253 0.12584 C 0.19496 0.12422 0.1967 0.12145 0.19895 0.1196 C 0.2 0.11589 0.20086 0.11196 0.20191 0.10826 C 0.20243 0.1041 0.20191 0.0923 0.20364 0.09577 C 0.20972 0.10826 0.21475 0.11566 0.2243 0.1233 C 0.22847 0.12654 0.22882 0.12815 0.23263 0.12954 C 0.24288 0.13324 0.25329 0.13394 0.26354 0.13694 C 0.28229 0.13625 0.30086 0.1344 0.31961 0.13324 C 0.325 0.13162 0.3302 0.12908 0.33541 0.127 C 0.33819 0.12353 0.34062 0.12237 0.34392 0.1196 C 0.34791 0.10919 0.34357 0.11936 0.34861 0.11081 C 0.35034 0.10803 0.35329 0.10202 0.35329 0.10202 C 0.35503 0.09253 0.35486 0.08258 0.35694 0.07333 C 0.36336 0.07657 0.36336 0.07564 0.36909 0.08351 C 0.37066 0.08559 0.3717 0.08837 0.37291 0.09091 C 0.37361 0.09207 0.37482 0.09461 0.37482 0.09461 C 0.37847 0.11034 0.37829 0.12862 0.371 0.14203 C 0.36944 0.14897 0.36597 0.15314 0.36267 0.15823 C 0.36111 0.16054 0.36076 0.16401 0.35885 0.16563 C 0.35416 0.17002 0.34982 0.17419 0.34479 0.17812 C 0.33993 0.18668 0.3302 0.19154 0.32326 0.19663 C 0.31805 0.20033 0.32291 0.19825 0.3177 0.20056 C 0.31579 0.20148 0.31215 0.20287 0.31215 0.20287 C 0.30121 0.21305 0.28576 0.21675 0.27291 0.21906 C 0.25833 0.22647 0.24166 0.22716 0.22621 0.22901 C 0.21718 0.23132 0.20816 0.23317 0.19895 0.23526 C 0.19305 0.23826 0.1875 0.23826 0.18125 0.23896 C 0.17257 0.24104 0.15503 0.24405 0.15503 0.24405 C 0.13472 0.25237 0.11371 0.25677 0.0934 0.2651 C 0.08767 0.26741 0.08142 0.26718 0.07569 0.26903 C 0.06493 0.2725 0.05503 0.27736 0.04392 0.27898 C 0.03628 0.28221 0.02847 0.28383 0.02048 0.28522 C 0.0092 0.28985 -0.00174 0.29077 -0.0132 0.29378 C -0.02362 0.29656 -0.03316 0.30026 -0.04393 0.30141 C -0.04879 0.30558 -0.06667 0.31067 -0.07379 0.31252 C -0.08264 0.31853 -0.07848 0.31691 -0.08594 0.31876 C -0.09063 0.32293 -0.09566 0.32455 -0.10105 0.32617 C -0.10452 0.32871 -0.10747 0.33195 -0.11129 0.3338 C -0.11372 0.33843 -0.11615 0.34143 -0.11962 0.3449 C -0.12118 0.35022 -0.12275 0.35531 -0.12622 0.35855 C -0.12778 0.36341 -0.12865 0.3678 -0.13091 0.3722 C -0.13264 0.38029 -0.13455 0.3877 -0.13559 0.39602 C -0.13664 0.42887 -0.13455 0.46149 -0.13455 0.49434 " pathEditMode="relative" ptsTypes="fffffffffffffffffffffffffffffffffffffffffffffffffffffffffA">
                                      <p:cBhvr>
                                        <p:cTn id="6" dur="2000" fill="hold"/>
                                        <p:tgtEl>
                                          <p:spTgt spid="29"/>
                                        </p:tgtEl>
                                        <p:attrNameLst>
                                          <p:attrName>ppt_x</p:attrName>
                                          <p:attrName>ppt_y</p:attrName>
                                        </p:attrNameLst>
                                      </p:cBhvr>
                                    </p:animMotion>
                                  </p:childTnLst>
                                </p:cTn>
                              </p:par>
                              <p:par>
                                <p:cTn id="7" presetID="10"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animEffect transition="in" filter="fade">
                                      <p:cBhvr>
                                        <p:cTn id="9" dur="2000"/>
                                        <p:tgtEl>
                                          <p:spTgt spid="48"/>
                                        </p:tgtEl>
                                      </p:cBhvr>
                                    </p:animEffect>
                                  </p:childTnLst>
                                </p:cTn>
                              </p:par>
                            </p:childTnLst>
                          </p:cTn>
                        </p:par>
                        <p:par>
                          <p:cTn id="10" fill="hold">
                            <p:stCondLst>
                              <p:cond delay="2500"/>
                            </p:stCondLst>
                            <p:childTnLst>
                              <p:par>
                                <p:cTn id="11" presetID="0" presetClass="path" presetSubtype="0" accel="50000" decel="50000" fill="hold" grpId="0" nodeType="afterEffect">
                                  <p:stCondLst>
                                    <p:cond delay="0"/>
                                  </p:stCondLst>
                                  <p:childTnLst>
                                    <p:animMotion origin="layout" path="M -0.00086 0.02082 C -0.00156 0.03077 -0.00225 0.03979 -3.33333E-6 0.0495 C 0.0007 0.0613 0.0007 0.07194 0.00573 0.08189 C 0.00677 0.08652 0.00834 0.09045 0.01042 0.09438 C 0.01702 0.13301 0.05209 0.15129 0.07865 0.15383 C 0.09844 0.15892 0.08542 0.15684 0.11789 0.15545 C 0.12118 0.15314 0.12414 0.15175 0.12726 0.14897 C 0.13039 0.14273 0.1316 0.13648 0.13473 0.13047 C 0.13594 0.12515 0.13594 0.11959 0.1375 0.11427 C 0.13785 0.11173 0.13664 0.10595 0.13837 0.10687 C 0.13924 0.10733 0.14532 0.12353 0.14688 0.12561 C 0.14914 0.12862 0.14983 0.12746 0.15243 0.12931 C 0.15539 0.13139 0.16025 0.13787 0.16372 0.13926 C 0.17049 0.14203 0.17743 0.14458 0.1842 0.14666 C 0.1875 0.14782 0.19445 0.14897 0.19445 0.14897 C 0.22552 0.16609 0.23368 0.15776 0.24966 0.13671 C 0.2507 0.12931 0.2533 0.12353 0.25434 0.11566 C 0.25469 0.11057 0.25365 0.10525 0.25521 0.10063 C 0.25625 0.09669 0.25799 0.10456 0.25973 0.10687 C 0.2658 0.11404 0.27188 0.11798 0.27934 0.12168 C 0.29618 0.13 0.31389 0.13255 0.33177 0.13417 C 0.33889 0.13371 0.34601 0.13371 0.3533 0.13301 C 0.35625 0.13278 0.36181 0.12931 0.36181 0.12931 C 0.36754 0.12399 0.37257 0.11867 0.37865 0.11427 C 0.38056 0.11289 0.38212 0.11104 0.3842 0.10942 C 0.38507 0.10849 0.38681 0.10687 0.38681 0.10687 C 0.38976 0.10132 0.39358 0.09739 0.39636 0.09184 C 0.3974 0.08698 0.39879 0.0849 0.40174 0.08189 C 0.40556 0.08513 0.40903 0.08675 0.4132 0.08814 C 0.41806 0.09253 0.4191 0.09716 0.42257 0.10317 C 0.42396 0.1108 0.42674 0.11774 0.42813 0.12561 C 0.42674 0.13856 0.42674 0.14735 0.42153 0.15776 C 0.41945 0.16956 0.40973 0.18159 0.40295 0.18876 C 0.39827 0.19431 0.39427 0.20125 0.38976 0.20634 C 0.37605 0.22114 0.3625 0.23849 0.34688 0.2489 C 0.34132 0.2526 0.33802 0.25885 0.33177 0.26116 C 0.32188 0.26903 0.3125 0.27643 0.30191 0.28221 C 0.29879 0.2843 0.29566 0.28545 0.29254 0.28707 C 0.29098 0.28823 0.28785 0.28985 0.28785 0.28985 C 0.28334 0.29586 0.2724 0.29979 0.2665 0.30349 C 0.25955 0.30743 0.25209 0.30905 0.24497 0.31229 C 0.23455 0.31714 0.22414 0.32269 0.2132 0.32478 C 0.18907 0.33403 0.16337 0.3375 0.13837 0.34097 C 0.12587 0.34259 0.11459 0.34721 0.10191 0.34837 C 0.09219 0.35369 0.10278 0.3486 0.08698 0.35207 C 0.07084 0.35531 0.05452 0.36017 0.03837 0.36456 C 0.02848 0.36734 0.01893 0.37035 0.00938 0.37451 C -0.00069 0.37891 -0.01198 0.37937 -0.02239 0.38214 C -0.03524 0.38538 -0.04791 0.39001 -0.06059 0.39325 C -0.06753 0.39787 -0.07569 0.39996 -0.08316 0.40296 C -0.09132 0.40643 -0.09826 0.41337 -0.10642 0.41684 C -0.11319 0.42563 -0.10486 0.41592 -0.11302 0.42193 C -0.11979 0.42679 -0.12274 0.43095 -0.12986 0.43303 C -0.13316 0.43604 -0.13593 0.43766 -0.13923 0.44067 C -0.14097 0.44229 -0.14479 0.44553 -0.14479 0.44553 C -0.14514 0.44668 -0.14618 0.44807 -0.14566 0.44923 C -0.14444 0.45177 -0.14201 0.4527 -0.1401 0.45432 C -0.13802 0.45617 -0.13663 0.45871 -0.13455 0.46056 C -0.13333 0.46149 -0.1276 0.46264 -0.12708 0.46287 C -0.11788 0.46172 -0.12118 0.46334 -0.11666 0.46056 " pathEditMode="relative" ptsTypes="fffffffffffffffffffffffffffffffffffffffffffffffffffffffffffA">
                                      <p:cBhvr>
                                        <p:cTn id="12" dur="2000" fill="hold"/>
                                        <p:tgtEl>
                                          <p:spTgt spid="28"/>
                                        </p:tgtEl>
                                        <p:attrNameLst>
                                          <p:attrName>ppt_x</p:attrName>
                                          <p:attrName>ppt_y</p:attrName>
                                        </p:attrNameLst>
                                      </p:cBhvr>
                                    </p:animMotion>
                                  </p:childTnLst>
                                </p:cTn>
                              </p:par>
                            </p:childTnLst>
                          </p:cTn>
                        </p:par>
                        <p:par>
                          <p:cTn id="13" fill="hold">
                            <p:stCondLst>
                              <p:cond delay="4500"/>
                            </p:stCondLst>
                            <p:childTnLst>
                              <p:par>
                                <p:cTn id="14" presetID="0" presetClass="path" presetSubtype="0" accel="50000" decel="50000" fill="hold" grpId="0" nodeType="afterEffect">
                                  <p:stCondLst>
                                    <p:cond delay="0"/>
                                  </p:stCondLst>
                                  <p:childTnLst>
                                    <p:animMotion origin="layout" path="M -0.00208 0.02221 C -0.01233 0.04233 -0.00469 0.02568 -0.00295 0.08559 C -0.00156 0.13255 0.03819 0.14944 0.06701 0.15661 C 0.08021 0.16308 0.12431 0.15823 0.13056 0.15799 C 0.13472 0.15661 0.13872 0.15452 0.14271 0.1529 C 0.14497 0.15082 0.14705 0.14874 0.14931 0.14666 C 0.15017 0.14573 0.15208 0.14411 0.15208 0.14411 C 0.15417 0.13879 0.1559 0.13509 0.15955 0.13162 C 0.16406 0.12283 0.15816 0.13347 0.1651 0.12422 C 0.16771 0.12075 0.16806 0.11566 0.16979 0.11173 C 0.17118 0.10826 0.17448 0.10178 0.17448 0.10178 C 0.18281 0.10595 0.17865 0.10849 0.18194 0.11566 C 0.18507 0.12214 0.19444 0.13347 0.19983 0.13556 C 0.21545 0.15152 0.25087 0.14735 0.2651 0.14782 C 0.28125 0.14573 0.28872 0.14527 0.29983 0.13047 C 0.29896 0.12098 0.2974 0.11242 0.29601 0.10317 C 0.30139 0.10063 0.29792 0.10109 0.30538 0.10803 C 0.31302 0.11543 0.31944 0.11936 0.32882 0.12168 C 0.34844 0.13278 0.37274 0.13347 0.39323 0.13417 C 0.39844 0.13255 0.40399 0.13139 0.40903 0.12931 C 0.41076 0.12769 0.41319 0.12746 0.41476 0.12561 C 0.41753 0.1226 0.41858 0.11867 0.42222 0.11566 C 0.42344 0.10988 0.42587 0.10502 0.4276 0.09947 C 0.42882 0.09623 0.42969 0.08952 0.43142 0.08698 C 0.43299 0.08513 0.43924 0.08305 0.44097 0.08189 C 0.44531 0.08582 0.45052 0.08767 0.45486 0.09184 C 0.46007 0.10201 0.4625 0.11589 0.46424 0.12792 C 0.46389 0.13926 0.46389 0.15036 0.46337 0.1617 C 0.4625 0.17928 0.45469 0.19223 0.44653 0.20403 C 0.43663 0.21814 0.44392 0.21235 0.43628 0.21767 C 0.43212 0.22438 0.42743 0.2297 0.42118 0.23271 C 0.41059 0.24682 0.3967 0.25654 0.3849 0.2688 C 0.37535 0.27897 0.36476 0.288 0.35399 0.29609 C 0.3526 0.29725 0.35087 0.29794 0.34931 0.29864 C 0.34844 0.2991 0.3474 0.2991 0.34653 0.29979 C 0.30851 0.32732 0.2684 0.34907 0.225 0.35577 C 0.21215 0.36017 0.19896 0.36225 0.18576 0.36456 C 0.18108 0.36549 0.1717 0.36711 0.1717 0.36711 C 0.16059 0.37173 0.1467 0.37335 0.13524 0.37451 C 0.10434 0.38631 0.04809 0.37867 0.01372 0.3796 C 0.00799 0.38076 0.00278 0.38261 -0.00295 0.38446 C -0.00625 0.38654 -0.00885 0.38931 -0.01233 0.3907 C -0.01684 0.39487 -0.02309 0.39556 -0.0283 0.39811 C -0.03142 0.39972 -0.03437 0.40181 -0.03767 0.40319 C -0.04253 0.40759 -0.04774 0.41129 -0.0526 0.41569 C -0.05451 0.4173 -0.05816 0.42054 -0.05816 0.42054 C -0.06163 0.42748 -0.06406 0.4298 -0.0684 0.43558 " pathEditMode="relative" ptsTypes="ffffffffffffffffffffffffffffffffffffffffffffffA">
                                      <p:cBhvr>
                                        <p:cTn id="15" dur="2000" fill="hold"/>
                                        <p:tgtEl>
                                          <p:spTgt spid="22"/>
                                        </p:tgtEl>
                                        <p:attrNameLst>
                                          <p:attrName>ppt_x</p:attrName>
                                          <p:attrName>ppt_y</p:attrName>
                                        </p:attrNameLst>
                                      </p:cBhvr>
                                    </p:animMotion>
                                  </p:childTnLst>
                                </p:cTn>
                              </p:par>
                            </p:childTnLst>
                          </p:cTn>
                        </p:par>
                        <p:par>
                          <p:cTn id="16" fill="hold">
                            <p:stCondLst>
                              <p:cond delay="6500"/>
                            </p:stCondLst>
                            <p:childTnLst>
                              <p:par>
                                <p:cTn id="17" presetID="0" presetClass="path" presetSubtype="0" accel="50000" decel="50000" fill="hold" grpId="0" nodeType="afterEffect">
                                  <p:stCondLst>
                                    <p:cond delay="0"/>
                                  </p:stCondLst>
                                  <p:childTnLst>
                                    <p:animMotion origin="layout" path="M -1.94444E-6 -9.46102E-7 C 0.00278 0.0192 0.0026 0.04072 0.00937 0.05853 C 0.01198 0.06547 0.01719 0.07125 0.02153 0.07611 C 0.02656 0.08166 0.03194 0.08837 0.03837 0.09091 C 0.04635 0.09831 0.05694 0.10248 0.06632 0.10595 C 0.06979 0.11034 0.07222 0.11196 0.07673 0.11335 C 0.08455 0.12052 0.09392 0.1233 0.10278 0.127 C 0.11701 0.1263 0.13021 0.12561 0.14392 0.12214 C 0.14948 0.11936 0.1559 0.11775 0.16163 0.11589 C 0.1651 0.11289 0.1691 0.11011 0.17292 0.10849 C 0.17743 0.10433 0.17951 0.09762 0.18142 0.09091 C 0.18785 0.09669 0.19444 0.10479 0.20191 0.1071 C 0.20469 0.10965 0.20729 0.11034 0.21024 0.11219 C 0.21233 0.11358 0.21389 0.11589 0.21597 0.11705 C 0.22413 0.12145 0.23333 0.12307 0.24201 0.12445 C 0.25451 0.12353 0.25764 0.12353 0.26736 0.1196 C 0.27066 0.11659 0.2743 0.11659 0.2776 0.11335 C 0.28073 0.11034 0.28194 0.10618 0.28507 0.1034 C 0.29097 0.09184 0.28698 0.09993 0.29062 0.0923 C 0.29132 0.09091 0.29253 0.08837 0.29253 0.08837 C 0.2934 0.08999 0.29427 0.09184 0.29531 0.09346 C 0.29618 0.09461 0.29739 0.09484 0.29809 0.096 C 0.2993 0.09785 0.29983 0.1004 0.30104 0.10225 C 0.3118 0.11913 0.32483 0.12908 0.34114 0.13209 C 0.34948 0.13162 0.35798 0.13186 0.36632 0.1307 C 0.37205 0.13001 0.38212 0.12376 0.38889 0.12214 C 0.39358 0.11983 0.39618 0.1152 0.4 0.11219 C 0.40191 0.11057 0.40434 0.11057 0.4066 0.10965 C 0.41042 0.10618 0.41441 0.10479 0.41875 0.1034 C 0.42292 0.0997 0.42639 0.09508 0.4309 0.0923 C 0.43733 0.07888 0.4276 0.09831 0.43559 0.08467 C 0.44045 0.07611 0.43819 0.07796 0.44496 0.07472 C 0.44965 0.07611 0.44878 0.07518 0.45243 0.07842 C 0.45434 0.08004 0.45798 0.08351 0.45798 0.08351 C 0.4592 0.0886 0.46146 0.09207 0.46267 0.09716 C 0.46423 0.1034 0.46476 0.11057 0.46545 0.11705 C 0.46493 0.13024 0.46493 0.15267 0.45885 0.16447 C 0.45764 0.16956 0.4566 0.17257 0.4533 0.17558 C 0.45121 0.1809 0.44965 0.1846 0.44583 0.18807 C 0.44323 0.19316 0.43993 0.19986 0.43559 0.20171 C 0.4276 0.21721 0.41111 0.22485 0.39913 0.23294 C 0.39323 0.23711 0.38802 0.24312 0.38229 0.24775 C 0.37292 0.25538 0.36285 0.26024 0.3533 0.26787 C 0.34722 0.27273 0.33819 0.27597 0.33177 0.27898 C 0.31805 0.28545 0.30469 0.29147 0.29062 0.29632 C 0.28368 0.30118 0.27691 0.30465 0.26927 0.30627 C 0.25573 0.31229 0.24236 0.31668 0.22812 0.31876 C 0.21493 0.3227 0.20347 0.3264 0.19062 0.32871 C 0.18194 0.33357 0.18976 0.32987 0.17673 0.33241 C 0.17257 0.33334 0.16858 0.33611 0.16458 0.3375 C 0.16233 0.33819 0.16024 0.33912 0.15798 0.34004 C 0.15469 0.34143 0.14774 0.34259 0.14774 0.34259 C 0.14184 0.34629 0.13524 0.34722 0.12899 0.34999 C 0.11128 0.35809 0.12257 0.35485 0.11215 0.35739 C 0.10903 0.35901 0.10608 0.36017 0.10278 0.36109 C 0.09826 0.3641 0.09566 0.36734 0.09062 0.36873 C 0.08229 0.37428 0.07587 0.38191 0.06823 0.38862 C 0.06528 0.39117 0.06319 0.39464 0.05989 0.39602 C 0.05764 0.40019 0.05486 0.40204 0.05243 0.40597 C 0.05104 0.40828 0.04861 0.41337 0.04861 0.41337 C 0.0467 0.42193 0.0493 0.41268 0.04496 0.42101 C 0.04444 0.42216 0.04462 0.42378 0.04392 0.42471 C 0.04236 0.42748 0.03837 0.43211 0.03837 0.43211 C 0.0368 0.43882 0.03403 0.44645 0.0309 0.452 C 0.02864 0.4601 0.02778 0.46866 0.0243 0.47583 C 0.02344 0.47999 0.02344 0.47814 0.02344 0.48069 " pathEditMode="relative" ptsTypes="fffffffffffffffffffffffffffffffffffffffffffffffffffffffffffffffffA">
                                      <p:cBhvr>
                                        <p:cTn id="18" dur="2000" fill="hold"/>
                                        <p:tgtEl>
                                          <p:spTgt spid="24"/>
                                        </p:tgtEl>
                                        <p:attrNameLst>
                                          <p:attrName>ppt_x</p:attrName>
                                          <p:attrName>ppt_y</p:attrName>
                                        </p:attrNameLst>
                                      </p:cBhvr>
                                    </p:animMotion>
                                  </p:childTnLst>
                                </p:cTn>
                              </p:par>
                            </p:childTnLst>
                          </p:cTn>
                        </p:par>
                        <p:par>
                          <p:cTn id="19" fill="hold">
                            <p:stCondLst>
                              <p:cond delay="8500"/>
                            </p:stCondLst>
                            <p:childTnLst>
                              <p:par>
                                <p:cTn id="20" presetID="0" presetClass="path" presetSubtype="0" accel="50000" decel="50000" fill="hold" grpId="0" nodeType="afterEffect">
                                  <p:stCondLst>
                                    <p:cond delay="0"/>
                                  </p:stCondLst>
                                  <p:childTnLst>
                                    <p:animMotion origin="layout" path="M -0.04375 0.0213 C -0.0493 0.0419 -0.04531 0.05139 -0.04062 0.07083 C -0.03993 0.07361 -0.04375 0.06435 -0.04218 0.06227 C -0.0408 0.06042 -0.04045 0.06713 -0.03906 0.06875 C -0.03611 0.07222 -0.03264 0.07454 -0.02934 0.07731 C -0.01927 0.08611 -0.01041 0.09606 -0.00034 0.10509 C 0.00313 0.10833 0.00573 0.11319 0.00938 0.11597 C 0.01389 0.11921 0.01927 0.11967 0.02396 0.12245 C 0.02622 0.12361 0.02813 0.12546 0.03039 0.12662 C 0.03351 0.12824 0.04011 0.13102 0.04011 0.13102 C 0.05243 0.14213 0.05868 0.13819 0.07709 0.13958 C 0.09966 0.14676 0.11372 0.14305 0.14011 0.14167 C 0.16198 0.13588 0.18316 0.13079 0.20452 0.12245 C 0.21077 0.12014 0.21684 0.11829 0.2224 0.11389 C 0.2257 0.11134 0.23195 0.10509 0.23195 0.10509 C 0.23941 0.12014 0.23611 0.11366 0.24167 0.12454 C 0.24809 0.13704 0.27049 0.13935 0.28039 0.14398 C 0.29063 0.14329 0.30087 0.14329 0.31094 0.14167 C 0.31545 0.14097 0.32396 0.1375 0.32396 0.1375 C 0.33091 0.13125 0.33473 0.12199 0.34167 0.11597 C 0.34636 0.09768 0.34271 0.10069 0.34809 0.10949 C 0.34948 0.1118 0.35122 0.11412 0.35295 0.11597 C 0.35608 0.11921 0.35938 0.12176 0.36268 0.12454 C 0.36684 0.12824 0.37709 0.13102 0.37709 0.13102 C 0.40469 0.12963 0.42153 0.12708 0.44653 0.12245 C 0.45295 0.11667 0.46007 0.1118 0.46754 0.10949 C 0.47848 0.09977 0.47344 0.10255 0.48195 0.09884 C 0.49306 0.08866 0.48802 0.08819 0.49653 0.09236 C 0.49861 0.10092 0.49914 0.10949 0.50139 0.11805 C 0.49931 0.14861 0.49879 0.16528 0.48195 0.1868 C 0.479 0.1993 0.48264 0.18773 0.47552 0.19977 C 0.46198 0.22315 0.47535 0.2044 0.46424 0.21921 C 0.46077 0.23403 0.46563 0.21782 0.45782 0.22986 C 0.45521 0.2338 0.45417 0.23912 0.45139 0.24282 C 0.44375 0.25301 0.44844 0.24768 0.43681 0.25787 C 0.43004 0.26389 0.42414 0.27268 0.41754 0.2794 C 0.41285 0.28426 0.40851 0.29005 0.40295 0.29236 C 0.39966 0.29375 0.39323 0.29653 0.39323 0.29653 C 0.39167 0.29792 0.39028 0.3 0.38837 0.30092 C 0.3842 0.30301 0.37552 0.30509 0.37552 0.30509 C 0.36198 0.31435 0.34688 0.31597 0.33195 0.31805 C 0.31927 0.32338 0.30469 0.325 0.29167 0.32662 C 0.28195 0.33125 0.27118 0.33171 0.26094 0.3331 C 0.24427 0.3412 0.2158 0.33889 0.20139 0.33958 C 0.18716 0.34421 0.1724 0.34792 0.15782 0.35046 C 0.14098 0.35764 0.129 0.36852 0.11094 0.37176 C 0.10469 0.37477 0.09775 0.37662 0.09167 0.38055 C 0.08577 0.38449 0.08334 0.39051 0.07709 0.39329 C 0.06615 0.4081 0.07136 0.40278 0.06268 0.41065 C 0.05278 0.43009 0.06615 0.40671 0.05452 0.41921 C 0.05295 0.42083 0.05278 0.42384 0.05139 0.42569 C 0.04896 0.42893 0.04566 0.43102 0.04323 0.43426 " pathEditMode="relative" ptsTypes="fffffffffffffffffffffffffffffffffffffffffffffffffffA">
                                      <p:cBhvr>
                                        <p:cTn id="21" dur="2000" fill="hold"/>
                                        <p:tgtEl>
                                          <p:spTgt spid="46"/>
                                        </p:tgtEl>
                                        <p:attrNameLst>
                                          <p:attrName>ppt_x</p:attrName>
                                          <p:attrName>ppt_y</p:attrName>
                                        </p:attrNameLst>
                                      </p:cBhvr>
                                    </p:animMotion>
                                  </p:childTnLst>
                                </p:cTn>
                              </p:par>
                            </p:childTnLst>
                          </p:cTn>
                        </p:par>
                        <p:par>
                          <p:cTn id="22" fill="hold">
                            <p:stCondLst>
                              <p:cond delay="10500"/>
                            </p:stCondLst>
                            <p:childTnLst>
                              <p:par>
                                <p:cTn id="23" presetID="10" presetClass="entr" presetSubtype="0"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8" grpId="0" animBg="1"/>
      <p:bldP spid="29" grpId="0" animBg="1"/>
      <p:bldP spid="46" grpId="0" animBg="1"/>
      <p:bldP spid="36" grpId="0" animBg="1"/>
      <p:bldP spid="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2466</TotalTime>
  <Words>520</Words>
  <Application>Microsoft Office PowerPoint</Application>
  <PresentationFormat>On-screen Show (4:3)</PresentationFormat>
  <Paragraphs>232</Paragraphs>
  <Slides>11</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11</vt:i4>
      </vt:variant>
    </vt:vector>
  </HeadingPairs>
  <TitlesOfParts>
    <vt:vector size="14" baseType="lpstr">
      <vt:lpstr>Calibri</vt:lpstr>
      <vt:lpstr>Arial</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RSozzi</dc:creator>
  <cp:lastModifiedBy>Frank Reindl</cp:lastModifiedBy>
  <cp:revision>87</cp:revision>
  <dcterms:created xsi:type="dcterms:W3CDTF">2011-10-14T00:19:03Z</dcterms:created>
  <dcterms:modified xsi:type="dcterms:W3CDTF">2011-10-26T13:10:51Z</dcterms:modified>
</cp:coreProperties>
</file>