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59" r:id="rId6"/>
    <p:sldId id="263" r:id="rId7"/>
    <p:sldId id="260" r:id="rId8"/>
    <p:sldId id="261" r:id="rId9"/>
    <p:sldId id="262" r:id="rId10"/>
    <p:sldId id="264" r:id="rId11"/>
    <p:sldId id="265" r:id="rId12"/>
    <p:sldId id="266" r:id="rId13"/>
    <p:sldId id="267" r:id="rId14"/>
    <p:sldId id="268" r:id="rId15"/>
    <p:sldId id="269" r:id="rId16"/>
    <p:sldId id="270" r:id="rId17"/>
    <p:sldId id="271"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0" d="100"/>
          <a:sy n="70"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6CD601-D731-44C3-A848-112776C3F5D7}" type="datetimeFigureOut">
              <a:rPr lang="en-US" smtClean="0"/>
              <a:pPr/>
              <a:t>9/14/2014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5FCB50D-F4D4-4F3C-A811-1C5C6E0BA10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6CD601-D731-44C3-A848-112776C3F5D7}"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B50D-F4D4-4F3C-A811-1C5C6E0BA1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6CD601-D731-44C3-A848-112776C3F5D7}"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B50D-F4D4-4F3C-A811-1C5C6E0BA1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6CD601-D731-44C3-A848-112776C3F5D7}"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B50D-F4D4-4F3C-A811-1C5C6E0BA1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6CD601-D731-44C3-A848-112776C3F5D7}" type="datetimeFigureOut">
              <a:rPr lang="en-US" smtClean="0"/>
              <a:pPr/>
              <a:t>9/14/2014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CB50D-F4D4-4F3C-A811-1C5C6E0BA10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6CD601-D731-44C3-A848-112776C3F5D7}" type="datetimeFigureOut">
              <a:rPr lang="en-US" smtClean="0"/>
              <a:pPr/>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B50D-F4D4-4F3C-A811-1C5C6E0BA1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6CD601-D731-44C3-A848-112776C3F5D7}" type="datetimeFigureOut">
              <a:rPr lang="en-US" smtClean="0"/>
              <a:pPr/>
              <a:t>9/14/2014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CB50D-F4D4-4F3C-A811-1C5C6E0BA1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6CD601-D731-44C3-A848-112776C3F5D7}" type="datetimeFigureOut">
              <a:rPr lang="en-US" smtClean="0"/>
              <a:pPr/>
              <a:t>9/14/2014</a:t>
            </a:fld>
            <a:endParaRPr lang="en-US"/>
          </a:p>
        </p:txBody>
      </p:sp>
      <p:sp>
        <p:nvSpPr>
          <p:cNvPr id="8" name="Slide Number Placeholder 7"/>
          <p:cNvSpPr>
            <a:spLocks noGrp="1"/>
          </p:cNvSpPr>
          <p:nvPr>
            <p:ph type="sldNum" sz="quarter" idx="11"/>
          </p:nvPr>
        </p:nvSpPr>
        <p:spPr/>
        <p:txBody>
          <a:bodyPr/>
          <a:lstStyle/>
          <a:p>
            <a:fld id="{C5FCB50D-F4D4-4F3C-A811-1C5C6E0BA10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CD601-D731-44C3-A848-112776C3F5D7}" type="datetimeFigureOut">
              <a:rPr lang="en-US" smtClean="0"/>
              <a:pPr/>
              <a:t>9/14/2014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CB50D-F4D4-4F3C-A811-1C5C6E0BA1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6CD601-D731-44C3-A848-112776C3F5D7}" type="datetimeFigureOut">
              <a:rPr lang="en-US" smtClean="0"/>
              <a:pPr/>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5FCB50D-F4D4-4F3C-A811-1C5C6E0BA1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16CD601-D731-44C3-A848-112776C3F5D7}" type="datetimeFigureOut">
              <a:rPr lang="en-US" smtClean="0"/>
              <a:pPr/>
              <a:t>9/14/2014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CB50D-F4D4-4F3C-A811-1C5C6E0BA1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16CD601-D731-44C3-A848-112776C3F5D7}" type="datetimeFigureOut">
              <a:rPr lang="en-US" smtClean="0"/>
              <a:pPr/>
              <a:t>9/14/2014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5FCB50D-F4D4-4F3C-A811-1C5C6E0BA1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2819400"/>
            <a:ext cx="6480048" cy="2819400"/>
          </a:xfrm>
        </p:spPr>
        <p:txBody>
          <a:bodyPr>
            <a:normAutofit fontScale="90000"/>
          </a:bodyPr>
          <a:lstStyle/>
          <a:p>
            <a:pPr algn="ctr"/>
            <a:r>
              <a:rPr lang="en-US" dirty="0" smtClean="0"/>
              <a:t>CFOA Football</a:t>
            </a:r>
            <a:br>
              <a:rPr lang="en-US" dirty="0" smtClean="0"/>
            </a:br>
            <a:r>
              <a:rPr lang="en-US" dirty="0" smtClean="0"/>
              <a:t>Clock Operators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433050" y="1544812"/>
            <a:ext cx="6480048" cy="1274588"/>
          </a:xfrm>
        </p:spPr>
        <p:txBody>
          <a:bodyPr>
            <a:normAutofit/>
          </a:bodyPr>
          <a:lstStyle/>
          <a:p>
            <a:pPr algn="ctr"/>
            <a:r>
              <a:rPr lang="en-US" sz="3200" dirty="0" smtClean="0"/>
              <a:t>2014</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Operator</a:t>
            </a:r>
            <a:br>
              <a:rPr lang="en-US" dirty="0" smtClean="0"/>
            </a:br>
            <a:r>
              <a:rPr lang="en-US" dirty="0" smtClean="0"/>
              <a:t>Kickoff</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same goes for a free kick going out of bounds which has not been touched by a receiver. The clock will not start during the kick. </a:t>
            </a:r>
          </a:p>
          <a:p>
            <a:r>
              <a:rPr lang="en-US" dirty="0" smtClean="0"/>
              <a:t>Start the clock when any member of the crew winds </a:t>
            </a:r>
            <a:r>
              <a:rPr lang="en-US" dirty="0" smtClean="0"/>
              <a:t>it indicating that a receiver touched the kick inbounds.</a:t>
            </a:r>
            <a:endParaRPr lang="en-US" dirty="0" smtClean="0"/>
          </a:p>
          <a:p>
            <a:r>
              <a:rPr lang="en-US" dirty="0" smtClean="0"/>
              <a:t>Stop the clock when any member of the crew gives the stop the clock signal after the play is over or after a fair catch is signaled and the ball is caught.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Operator</a:t>
            </a:r>
            <a:br>
              <a:rPr lang="en-US" dirty="0" smtClean="0"/>
            </a:br>
            <a:r>
              <a:rPr lang="en-US" dirty="0" smtClean="0"/>
              <a:t> Clock Starts on the snap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After a kickoff to start a new series of downs</a:t>
            </a:r>
          </a:p>
          <a:p>
            <a:r>
              <a:rPr lang="en-US" dirty="0" smtClean="0"/>
              <a:t>change of team possession </a:t>
            </a:r>
          </a:p>
          <a:p>
            <a:r>
              <a:rPr lang="en-US" dirty="0" smtClean="0"/>
              <a:t>an incomplete pass </a:t>
            </a:r>
          </a:p>
          <a:p>
            <a:r>
              <a:rPr lang="en-US" dirty="0" smtClean="0"/>
              <a:t>player in possession of the ball going out of bounds </a:t>
            </a:r>
          </a:p>
          <a:p>
            <a:r>
              <a:rPr lang="en-US" dirty="0" smtClean="0"/>
              <a:t>scrimmage kick going out of bounds</a:t>
            </a:r>
          </a:p>
          <a:p>
            <a:r>
              <a:rPr lang="en-US" dirty="0" smtClean="0"/>
              <a:t>fumble going out of bounds </a:t>
            </a:r>
          </a:p>
          <a:p>
            <a:r>
              <a:rPr lang="en-US" dirty="0" smtClean="0"/>
              <a:t>after a scoring kick other than a </a:t>
            </a:r>
            <a:r>
              <a:rPr lang="en-US" dirty="0" smtClean="0"/>
              <a:t>try. Start on first touching by the receiver on the kickoff following the score.</a:t>
            </a:r>
            <a:endParaRPr lang="en-US" dirty="0" smtClean="0"/>
          </a:p>
          <a:p>
            <a:r>
              <a:rPr lang="en-US" dirty="0" smtClean="0"/>
              <a:t>after a charged team timeout </a:t>
            </a:r>
          </a:p>
          <a:p>
            <a:r>
              <a:rPr lang="en-US" dirty="0" smtClean="0"/>
              <a:t>referee deems a team is trying to unfairly conserve time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Clock Operator</a:t>
            </a:r>
            <a:br>
              <a:rPr lang="en-US" dirty="0" smtClean="0"/>
            </a:br>
            <a:r>
              <a:rPr lang="en-US" dirty="0" smtClean="0"/>
              <a:t>Clock Stops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the clock was running and a foul occurs before the snap, stop the clock. </a:t>
            </a:r>
            <a:r>
              <a:rPr lang="en-US" dirty="0" smtClean="0"/>
              <a:t>The crew member who dropped the flag should stop the clock.</a:t>
            </a:r>
            <a:endParaRPr lang="en-US" dirty="0" smtClean="0"/>
          </a:p>
          <a:p>
            <a:r>
              <a:rPr lang="en-US" dirty="0" smtClean="0"/>
              <a:t>If there is a penalty during or after the play stop the clock. </a:t>
            </a:r>
          </a:p>
          <a:p>
            <a:r>
              <a:rPr lang="en-US" dirty="0" smtClean="0"/>
              <a:t>Stop the clock after a score. </a:t>
            </a:r>
          </a:p>
          <a:p>
            <a:r>
              <a:rPr lang="en-US" dirty="0" smtClean="0"/>
              <a:t>Stop the clock on an incomplete pass after the play is dead </a:t>
            </a:r>
          </a:p>
          <a:p>
            <a:r>
              <a:rPr lang="en-US" dirty="0" smtClean="0"/>
              <a:t>Stop the clock if a runner in possession of the ball goes out of bounds </a:t>
            </a:r>
            <a:r>
              <a:rPr lang="en-US" dirty="0" smtClean="0"/>
              <a:t>or if a loose ball goes out of bounds.</a:t>
            </a:r>
            <a:endParaRPr lang="en-US" dirty="0" smtClean="0"/>
          </a:p>
          <a:p>
            <a:r>
              <a:rPr lang="en-US" dirty="0" smtClean="0"/>
              <a:t>Stop the clock when, during a free or scrimmage kick the ball is declared dead </a:t>
            </a:r>
          </a:p>
          <a:p>
            <a:r>
              <a:rPr lang="en-US" dirty="0" smtClean="0"/>
              <a:t>Stop the clock after a completed fair catch </a:t>
            </a:r>
          </a:p>
          <a:p>
            <a:r>
              <a:rPr lang="en-US" dirty="0" smtClean="0"/>
              <a:t>Stop the clock after a first down </a:t>
            </a:r>
          </a:p>
          <a:p>
            <a:r>
              <a:rPr lang="en-US" dirty="0" smtClean="0"/>
              <a:t>Stop the clock on any officials signals.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Clock Operator</a:t>
            </a:r>
            <a:br>
              <a:rPr lang="en-US" dirty="0" smtClean="0"/>
            </a:br>
            <a:r>
              <a:rPr lang="en-US" dirty="0" smtClean="0"/>
              <a:t>Running Clock</a:t>
            </a:r>
            <a:endParaRPr lang="en-US" dirty="0"/>
          </a:p>
        </p:txBody>
      </p:sp>
      <p:sp>
        <p:nvSpPr>
          <p:cNvPr id="3" name="Content Placeholder 2"/>
          <p:cNvSpPr>
            <a:spLocks noGrp="1"/>
          </p:cNvSpPr>
          <p:nvPr>
            <p:ph idx="1"/>
          </p:nvPr>
        </p:nvSpPr>
        <p:spPr/>
        <p:txBody>
          <a:bodyPr/>
          <a:lstStyle/>
          <a:p>
            <a:r>
              <a:rPr lang="en-US" dirty="0" smtClean="0"/>
              <a:t>Once a team achieves a 35 point lead after the 2</a:t>
            </a:r>
            <a:r>
              <a:rPr lang="en-US" baseline="30000" dirty="0" smtClean="0"/>
              <a:t>nd</a:t>
            </a:r>
            <a:r>
              <a:rPr lang="en-US" dirty="0" smtClean="0"/>
              <a:t> quarter a running clock is mandated by the FHSAA. </a:t>
            </a:r>
          </a:p>
          <a:p>
            <a:r>
              <a:rPr lang="en-US" dirty="0" smtClean="0"/>
              <a:t>Once a running clock starts it keeps running even if the losing team get the point differential below 35 points.</a:t>
            </a:r>
          </a:p>
          <a:p>
            <a:r>
              <a:rPr lang="en-US" dirty="0" smtClean="0"/>
              <a:t>Only stop the clock on the referees signal. All other officials will use their regular mechanics.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Clock Operator</a:t>
            </a:r>
            <a:br>
              <a:rPr lang="en-US" dirty="0" smtClean="0"/>
            </a:br>
            <a:r>
              <a:rPr lang="en-US" dirty="0" smtClean="0"/>
              <a:t>Running Clock</a:t>
            </a:r>
            <a:endParaRPr lang="en-US" dirty="0"/>
          </a:p>
        </p:txBody>
      </p:sp>
      <p:sp>
        <p:nvSpPr>
          <p:cNvPr id="3" name="Content Placeholder 2"/>
          <p:cNvSpPr>
            <a:spLocks noGrp="1"/>
          </p:cNvSpPr>
          <p:nvPr>
            <p:ph idx="1"/>
          </p:nvPr>
        </p:nvSpPr>
        <p:spPr>
          <a:xfrm>
            <a:off x="457200" y="1676400"/>
            <a:ext cx="7467600" cy="4525963"/>
          </a:xfrm>
        </p:spPr>
        <p:txBody>
          <a:bodyPr/>
          <a:lstStyle/>
          <a:p>
            <a:r>
              <a:rPr lang="en-US" dirty="0" smtClean="0"/>
              <a:t>The only time the clock will stop is for the following; mandatory water breaks, team or official timeouts, injury timeouts. </a:t>
            </a:r>
          </a:p>
          <a:p>
            <a:r>
              <a:rPr lang="en-US" dirty="0" smtClean="0"/>
              <a:t>Do not stop the clock after a touchdown, field goal, try or for penalty enforcement</a:t>
            </a:r>
            <a:r>
              <a:rPr lang="en-US" dirty="0" smtClean="0"/>
              <a:t>.</a:t>
            </a:r>
          </a:p>
          <a:p>
            <a:r>
              <a:rPr lang="en-US" dirty="0" smtClean="0"/>
              <a:t>This is a time where you mus</a:t>
            </a:r>
            <a:r>
              <a:rPr lang="en-US" dirty="0" smtClean="0"/>
              <a:t>t keep you focus on the game and not be distracted by others in the press box or activities on the sidelines or the stands.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Clock </a:t>
            </a:r>
            <a:r>
              <a:rPr lang="en-US" dirty="0" smtClean="0"/>
              <a:t>Operator</a:t>
            </a:r>
            <a:r>
              <a:rPr lang="en-US" dirty="0" smtClean="0"/>
              <a:t/>
            </a:r>
            <a:br>
              <a:rPr lang="en-US" dirty="0" smtClean="0"/>
            </a:br>
            <a:r>
              <a:rPr lang="en-US" dirty="0" smtClean="0"/>
              <a:t>Game Clock Goes Out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the game clock fails, you will come down to the field and be positioned behind the LJ.</a:t>
            </a:r>
          </a:p>
          <a:p>
            <a:r>
              <a:rPr lang="en-US" dirty="0" smtClean="0"/>
              <a:t>You will remain outside the 2 yard belt </a:t>
            </a:r>
            <a:r>
              <a:rPr lang="en-US" dirty="0" smtClean="0"/>
              <a:t>and</a:t>
            </a:r>
            <a:r>
              <a:rPr lang="en-US" dirty="0" smtClean="0"/>
              <a:t> </a:t>
            </a:r>
            <a:r>
              <a:rPr lang="en-US" dirty="0" smtClean="0"/>
              <a:t>move down the field with the LJ so you can keep the crew informed of the time remaining. </a:t>
            </a:r>
            <a:endParaRPr lang="en-US" dirty="0"/>
          </a:p>
          <a:p>
            <a:r>
              <a:rPr lang="en-US" dirty="0" smtClean="0"/>
              <a:t>You </a:t>
            </a:r>
            <a:r>
              <a:rPr lang="en-US" b="1" dirty="0" smtClean="0">
                <a:solidFill>
                  <a:srgbClr val="FF0000"/>
                </a:solidFill>
              </a:rPr>
              <a:t>are not </a:t>
            </a:r>
            <a:r>
              <a:rPr lang="en-US" dirty="0" smtClean="0"/>
              <a:t>to stand behind the R or BJ to keep the time even if you are in uniform. This practice was eliminate a long time ago.</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Cock </a:t>
            </a:r>
            <a:r>
              <a:rPr lang="en-US" dirty="0" smtClean="0"/>
              <a:t>Operator</a:t>
            </a:r>
            <a:r>
              <a:rPr lang="en-US" dirty="0" smtClean="0"/>
              <a:t/>
            </a:r>
            <a:br>
              <a:rPr lang="en-US" dirty="0" smtClean="0"/>
            </a:br>
            <a:r>
              <a:rPr lang="en-US" dirty="0" smtClean="0"/>
              <a:t>Overtime Periods</a:t>
            </a:r>
            <a:endParaRPr lang="en-US" dirty="0"/>
          </a:p>
        </p:txBody>
      </p:sp>
      <p:sp>
        <p:nvSpPr>
          <p:cNvPr id="3" name="Content Placeholder 2"/>
          <p:cNvSpPr>
            <a:spLocks noGrp="1"/>
          </p:cNvSpPr>
          <p:nvPr>
            <p:ph idx="1"/>
          </p:nvPr>
        </p:nvSpPr>
        <p:spPr/>
        <p:txBody>
          <a:bodyPr/>
          <a:lstStyle/>
          <a:p>
            <a:r>
              <a:rPr lang="en-US" dirty="0" smtClean="0"/>
              <a:t>You will remain in the press box and keep the score. Do not come down to the field. </a:t>
            </a:r>
          </a:p>
          <a:p>
            <a:r>
              <a:rPr lang="en-US" dirty="0" smtClean="0"/>
              <a:t>Since you are not keeping the time any longer you can keep the down and distance. </a:t>
            </a:r>
            <a:endParaRPr lang="en-US" dirty="0" smtClean="0"/>
          </a:p>
          <a:p>
            <a:r>
              <a:rPr lang="en-US" dirty="0" smtClean="0"/>
              <a:t>As soon as the game is over leave the press box ASAP and meet the crew so you can leave the field together.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a:t>
            </a:r>
            <a:r>
              <a:rPr lang="en-US" dirty="0" smtClean="0"/>
              <a:t>Operator</a:t>
            </a:r>
            <a:r>
              <a:rPr lang="en-US" dirty="0" smtClean="0"/>
              <a:t/>
            </a:r>
            <a:br>
              <a:rPr lang="en-US" dirty="0" smtClean="0"/>
            </a:br>
            <a:r>
              <a:rPr lang="en-US" dirty="0" smtClean="0"/>
              <a:t>General Information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a fight breaks out in the stands step back from the press box window</a:t>
            </a:r>
            <a:r>
              <a:rPr lang="en-US" dirty="0" smtClean="0"/>
              <a:t>. See the CFOA Emergency Action Plan.</a:t>
            </a:r>
            <a:endParaRPr lang="en-US" dirty="0" smtClean="0"/>
          </a:p>
          <a:p>
            <a:r>
              <a:rPr lang="en-US" dirty="0" smtClean="0"/>
              <a:t>After the game do not linger to talk to people you may know. Immediately come down and meet the crew so you can all leave together.</a:t>
            </a:r>
          </a:p>
          <a:p>
            <a:r>
              <a:rPr lang="en-US" dirty="0" smtClean="0"/>
              <a:t>If you have a problem with anyone in the press box </a:t>
            </a:r>
            <a:r>
              <a:rPr lang="en-US" dirty="0" smtClean="0"/>
              <a:t>let  game management</a:t>
            </a:r>
            <a:r>
              <a:rPr lang="en-US" dirty="0" smtClean="0"/>
              <a:t> or your referee </a:t>
            </a:r>
            <a:r>
              <a:rPr lang="en-US" dirty="0" smtClean="0"/>
              <a:t>know as soon as possible. He will get with game management or security and get it resolved.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Operators</a:t>
            </a:r>
            <a:br>
              <a:rPr lang="en-US" dirty="0" smtClean="0"/>
            </a:br>
            <a:r>
              <a:rPr lang="en-US" dirty="0" smtClean="0"/>
              <a:t>Action Plan</a:t>
            </a:r>
            <a:endParaRPr lang="en-US" dirty="0"/>
          </a:p>
        </p:txBody>
      </p:sp>
      <p:sp>
        <p:nvSpPr>
          <p:cNvPr id="3" name="Content Placeholder 2"/>
          <p:cNvSpPr>
            <a:spLocks noGrp="1"/>
          </p:cNvSpPr>
          <p:nvPr>
            <p:ph idx="1"/>
          </p:nvPr>
        </p:nvSpPr>
        <p:spPr/>
        <p:txBody>
          <a:bodyPr/>
          <a:lstStyle/>
          <a:p>
            <a:r>
              <a:rPr lang="en-US" dirty="0" smtClean="0"/>
              <a:t>Please read the Emergency Action  on the CFOA web page.</a:t>
            </a:r>
          </a:p>
          <a:p>
            <a:r>
              <a:rPr lang="en-US" dirty="0" smtClean="0"/>
              <a:t>Know what to do in case of an emergency. If weather threatens, civil unrest or if you fear for your safety use your cell phone to call 911. </a:t>
            </a:r>
          </a:p>
          <a:p>
            <a:r>
              <a:rPr lang="en-US" dirty="0" smtClean="0"/>
              <a:t>Please represent the CFOA in a professional manner.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Clock Operator</a:t>
            </a:r>
            <a:endParaRPr lang="en-US" dirty="0"/>
          </a:p>
        </p:txBody>
      </p:sp>
      <p:sp>
        <p:nvSpPr>
          <p:cNvPr id="3" name="Content Placeholder 2"/>
          <p:cNvSpPr>
            <a:spLocks noGrp="1"/>
          </p:cNvSpPr>
          <p:nvPr>
            <p:ph idx="1"/>
          </p:nvPr>
        </p:nvSpPr>
        <p:spPr/>
        <p:txBody>
          <a:bodyPr/>
          <a:lstStyle/>
          <a:p>
            <a:r>
              <a:rPr lang="en-US" dirty="0" smtClean="0"/>
              <a:t>Being the game clock operator does not diminish your standing with the crew. </a:t>
            </a:r>
            <a:endParaRPr lang="en-US" dirty="0" smtClean="0"/>
          </a:p>
          <a:p>
            <a:r>
              <a:rPr lang="en-US" dirty="0" smtClean="0"/>
              <a:t>Take it from someone who had worked the game clock at the High School, College and Professional levels; a good clock operator is vital to the success of the crew. </a:t>
            </a:r>
            <a:endParaRPr lang="en-US" dirty="0" smtClean="0"/>
          </a:p>
          <a:p>
            <a:r>
              <a:rPr lang="en-US" dirty="0" smtClean="0"/>
              <a:t>Football is a game of inches but more importantly it is also a game of seconds.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Clock </a:t>
            </a:r>
            <a:r>
              <a:rPr lang="en-US" dirty="0" smtClean="0"/>
              <a:t>Operator </a:t>
            </a:r>
            <a:r>
              <a:rPr lang="en-US" dirty="0" smtClean="0"/>
              <a:t/>
            </a:r>
            <a:br>
              <a:rPr lang="en-US" dirty="0" smtClean="0"/>
            </a:br>
            <a:r>
              <a:rPr lang="en-US" dirty="0" smtClean="0"/>
              <a:t>Dress Code</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Officials with the </a:t>
            </a:r>
            <a:r>
              <a:rPr lang="en-US" sz="2400" dirty="0" smtClean="0"/>
              <a:t>following qualifications </a:t>
            </a:r>
            <a:r>
              <a:rPr lang="en-US" sz="2400" dirty="0" smtClean="0"/>
              <a:t>will dress in full uniform:</a:t>
            </a:r>
          </a:p>
          <a:p>
            <a:pPr>
              <a:buNone/>
            </a:pPr>
            <a:r>
              <a:rPr lang="en-US" sz="2400" dirty="0" smtClean="0"/>
              <a:t>     </a:t>
            </a:r>
            <a:r>
              <a:rPr lang="en-US" sz="2400" dirty="0" smtClean="0"/>
              <a:t>Scored </a:t>
            </a:r>
            <a:r>
              <a:rPr lang="en-US" sz="2400" dirty="0" smtClean="0"/>
              <a:t>a 75 or better on the FHSAA test, fingerprints on file and cleared, registered with the FHSAA, registered as a field official, and physically capable to work the game on the field.</a:t>
            </a:r>
          </a:p>
          <a:p>
            <a:r>
              <a:rPr lang="en-US" sz="2400" dirty="0" smtClean="0"/>
              <a:t>Those who do not meet these qualifications will wear the following: Registered as a clock operator </a:t>
            </a:r>
            <a:r>
              <a:rPr lang="en-US" sz="2400" dirty="0" smtClean="0"/>
              <a:t>only </a:t>
            </a:r>
            <a:r>
              <a:rPr lang="en-US" sz="2400" dirty="0" smtClean="0"/>
              <a:t>with the </a:t>
            </a:r>
            <a:r>
              <a:rPr lang="en-US" sz="2400" dirty="0" smtClean="0"/>
              <a:t>FHSAA and cannot work the field due to physical problems, </a:t>
            </a:r>
            <a:r>
              <a:rPr lang="en-US" sz="2400" dirty="0" smtClean="0"/>
              <a:t>Long Pants (no holes or ragged cuffs), Shoes with socks (no flip flops, sandals or clogs), Shirt with a collar with no school or team logo, CFOA pullover with CFOA Logo is ok. An official’s hat is not necessary.</a:t>
            </a:r>
          </a:p>
          <a:p>
            <a:r>
              <a:rPr lang="en-US" sz="2400" dirty="0" smtClean="0"/>
              <a:t>In addition to the above you must have a count down timer.</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a:t>
            </a:r>
            <a:r>
              <a:rPr lang="en-US" dirty="0" smtClean="0"/>
              <a:t>Operator</a:t>
            </a:r>
            <a:r>
              <a:rPr lang="en-US" dirty="0" smtClean="0"/>
              <a:t/>
            </a:r>
            <a:br>
              <a:rPr lang="en-US" dirty="0" smtClean="0"/>
            </a:br>
            <a:r>
              <a:rPr lang="en-US" dirty="0" smtClean="0"/>
              <a:t>Rules Study</a:t>
            </a:r>
            <a:endParaRPr lang="en-US" dirty="0"/>
          </a:p>
        </p:txBody>
      </p:sp>
      <p:sp>
        <p:nvSpPr>
          <p:cNvPr id="3" name="Content Placeholder 2"/>
          <p:cNvSpPr>
            <a:spLocks noGrp="1"/>
          </p:cNvSpPr>
          <p:nvPr>
            <p:ph idx="1"/>
          </p:nvPr>
        </p:nvSpPr>
        <p:spPr/>
        <p:txBody>
          <a:bodyPr/>
          <a:lstStyle/>
          <a:p>
            <a:r>
              <a:rPr lang="en-US" dirty="0" smtClean="0"/>
              <a:t>Read Rule 3. It covers starting and stopping the clock and other timing issues. </a:t>
            </a:r>
          </a:p>
          <a:p>
            <a:r>
              <a:rPr lang="en-US" dirty="0" smtClean="0"/>
              <a:t>Study the rest of the rule book to become familiar with the fundamentals of the game.</a:t>
            </a:r>
          </a:p>
          <a:p>
            <a:r>
              <a:rPr lang="en-US" dirty="0" smtClean="0"/>
              <a:t>Keep your focus on the game not the activities going on in the stands or the areas around the stadium.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Operator </a:t>
            </a:r>
            <a:br>
              <a:rPr lang="en-US" dirty="0" smtClean="0"/>
            </a:br>
            <a:r>
              <a:rPr lang="en-US" dirty="0" smtClean="0"/>
              <a:t>Pre-Game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 at the game site the same time as the rest of the crew and attend the pre-game conference</a:t>
            </a:r>
            <a:r>
              <a:rPr lang="en-US" dirty="0" smtClean="0"/>
              <a:t>. If field qualified you need to be prepared to if an official goes down and you have to come down and work the game.</a:t>
            </a:r>
            <a:endParaRPr lang="en-US" dirty="0" smtClean="0"/>
          </a:p>
          <a:p>
            <a:r>
              <a:rPr lang="en-US" dirty="0" smtClean="0"/>
              <a:t>Have a count down timer that works.</a:t>
            </a:r>
          </a:p>
          <a:p>
            <a:r>
              <a:rPr lang="en-US" dirty="0" smtClean="0"/>
              <a:t>Leave your cell phone </a:t>
            </a:r>
            <a:r>
              <a:rPr lang="en-US" dirty="0" smtClean="0"/>
              <a:t>on off in the press box</a:t>
            </a:r>
            <a:r>
              <a:rPr lang="en-US" dirty="0" smtClean="0"/>
              <a:t>, </a:t>
            </a:r>
            <a:r>
              <a:rPr lang="en-US" dirty="0" smtClean="0"/>
              <a:t>do not bring it to the press </a:t>
            </a:r>
            <a:r>
              <a:rPr lang="en-US" dirty="0" smtClean="0"/>
              <a:t>box</a:t>
            </a:r>
            <a:r>
              <a:rPr lang="en-US" dirty="0" smtClean="0"/>
              <a:t> </a:t>
            </a:r>
            <a:r>
              <a:rPr lang="en-US" dirty="0" smtClean="0"/>
              <a:t>it can be a distraction. If need you can turn it on to </a:t>
            </a:r>
            <a:r>
              <a:rPr lang="en-US" dirty="0" err="1" smtClean="0"/>
              <a:t>sumon</a:t>
            </a:r>
            <a:r>
              <a:rPr lang="en-US" dirty="0" smtClean="0"/>
              <a:t> security if necessary. </a:t>
            </a:r>
            <a:endParaRPr lang="en-US" dirty="0" smtClean="0"/>
          </a:p>
          <a:p>
            <a:r>
              <a:rPr lang="en-US" dirty="0" smtClean="0"/>
              <a:t>Follow the referee’s signal to start or stop the clock even if it is in conflict with the rules.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Clock Operator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you are not familiar with the game clock console, get to the press box early so you can become familiar with how to operate it.</a:t>
            </a:r>
          </a:p>
          <a:p>
            <a:r>
              <a:rPr lang="en-US" dirty="0" smtClean="0"/>
              <a:t>You are responsible for keeping the time accurately above all things.</a:t>
            </a:r>
          </a:p>
          <a:p>
            <a:r>
              <a:rPr lang="en-US" dirty="0" smtClean="0"/>
              <a:t>Keeping the score is your other responsibility.</a:t>
            </a:r>
          </a:p>
          <a:p>
            <a:r>
              <a:rPr lang="en-US" dirty="0" smtClean="0"/>
              <a:t>Keep the down and distance if possible but do not neglect starting and stopping the clock. Your first responsibility is keeping the game time accurately.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Clock Operator</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If the school furnishes a person to keep the down and distance allow them to do so. </a:t>
            </a:r>
          </a:p>
          <a:p>
            <a:r>
              <a:rPr lang="en-US" sz="2800" dirty="0" smtClean="0"/>
              <a:t>Do not make comments about a call the crew made or give your opinion about what should have been called or not called.</a:t>
            </a:r>
          </a:p>
          <a:p>
            <a:r>
              <a:rPr lang="en-US" sz="2800" dirty="0" smtClean="0"/>
              <a:t>Do not have discussions about the game with TV, radio, newspaper </a:t>
            </a:r>
            <a:r>
              <a:rPr lang="en-US" sz="2800" dirty="0" smtClean="0"/>
              <a:t>or </a:t>
            </a:r>
            <a:r>
              <a:rPr lang="en-US" sz="2800" dirty="0" smtClean="0"/>
              <a:t>internet </a:t>
            </a:r>
            <a:r>
              <a:rPr lang="en-US" sz="2800" dirty="0" smtClean="0"/>
              <a:t>reporters in the press box or after the game. </a:t>
            </a:r>
            <a:endParaRPr lang="en-US" sz="2800" dirty="0" smtClean="0"/>
          </a:p>
          <a:p>
            <a:r>
              <a:rPr lang="en-US" sz="2800" dirty="0" smtClean="0"/>
              <a:t>If a fight or brawl occurs, write down what you observed and give it to the R. Do not discuss the incident with anyone in press box, at home, with other officials, school personnel and especially the media.</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Operator</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Set the pre-game clock to expire 5 minutes before the scheduled kickoff. 7:25 for a 7:30 kickoff. </a:t>
            </a:r>
          </a:p>
          <a:p>
            <a:r>
              <a:rPr lang="en-US" dirty="0" smtClean="0"/>
              <a:t>Do not allow the horn to sound on the game clock while the band is playing the National Anthem.</a:t>
            </a:r>
          </a:p>
          <a:p>
            <a:r>
              <a:rPr lang="en-US" dirty="0" smtClean="0"/>
              <a:t>High School games are 4 quarters,12 minutes in length for varsity. </a:t>
            </a:r>
          </a:p>
          <a:p>
            <a:r>
              <a:rPr lang="en-US" dirty="0" smtClean="0"/>
              <a:t>Halftime </a:t>
            </a:r>
            <a:r>
              <a:rPr lang="en-US" dirty="0" smtClean="0"/>
              <a:t>for varsity games are 17 minutes with an additional mandatory 3 minute warm up time for the teams.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Clock </a:t>
            </a:r>
            <a:r>
              <a:rPr lang="en-US" dirty="0" smtClean="0"/>
              <a:t>Operator</a:t>
            </a:r>
            <a:endParaRPr lang="en-US" dirty="0"/>
          </a:p>
        </p:txBody>
      </p:sp>
      <p:sp>
        <p:nvSpPr>
          <p:cNvPr id="3" name="Content Placeholder 2"/>
          <p:cNvSpPr>
            <a:spLocks noGrp="1"/>
          </p:cNvSpPr>
          <p:nvPr>
            <p:ph idx="1"/>
          </p:nvPr>
        </p:nvSpPr>
        <p:spPr/>
        <p:txBody>
          <a:bodyPr/>
          <a:lstStyle/>
          <a:p>
            <a:r>
              <a:rPr lang="en-US" dirty="0" smtClean="0"/>
              <a:t>Once the 17 minutes expire for the halftime you will immediately put the 3 minute warm up time on the clock. Even if the band is still playing.</a:t>
            </a:r>
          </a:p>
          <a:p>
            <a:r>
              <a:rPr lang="en-US" dirty="0" smtClean="0"/>
              <a:t>If the referee gives the signal to shorten the half time follow his instructions. </a:t>
            </a:r>
          </a:p>
          <a:p>
            <a:r>
              <a:rPr lang="en-US" dirty="0" smtClean="0"/>
              <a:t>Watch the referee for the ready for play signal. He may wind it or point to the ball so you know it starts on the snap.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Game Clock Operator </a:t>
            </a:r>
            <a:br>
              <a:rPr lang="en-US" dirty="0" smtClean="0"/>
            </a:br>
            <a:r>
              <a:rPr lang="en-US" dirty="0" smtClean="0"/>
              <a:t>Kickoff</a:t>
            </a:r>
            <a:endParaRPr lang="en-US" dirty="0"/>
          </a:p>
        </p:txBody>
      </p:sp>
      <p:sp>
        <p:nvSpPr>
          <p:cNvPr id="3" name="Content Placeholder 2"/>
          <p:cNvSpPr>
            <a:spLocks noGrp="1"/>
          </p:cNvSpPr>
          <p:nvPr>
            <p:ph idx="1"/>
          </p:nvPr>
        </p:nvSpPr>
        <p:spPr/>
        <p:txBody>
          <a:bodyPr>
            <a:normAutofit lnSpcReduction="10000"/>
          </a:bodyPr>
          <a:lstStyle/>
          <a:p>
            <a:r>
              <a:rPr lang="en-US" dirty="0" smtClean="0"/>
              <a:t>The clock does not start on a kickoff or free kick until the receivers touch the ball inbounds. The end men should wind the clock if it is touched by the receivers inbounds.</a:t>
            </a:r>
          </a:p>
          <a:p>
            <a:r>
              <a:rPr lang="en-US" dirty="0" smtClean="0"/>
              <a:t>First touching by the kickers does not start the clock.</a:t>
            </a:r>
          </a:p>
          <a:p>
            <a:r>
              <a:rPr lang="en-US" dirty="0" smtClean="0"/>
              <a:t>The clock does not start if the ball goes into the receiver’s end zone untouched by the receivers. </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231</TotalTime>
  <Words>1512</Words>
  <Application>Microsoft Office PowerPoint</Application>
  <PresentationFormat>On-screen Show (4:3)</PresentationFormat>
  <Paragraphs>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CFOA Football Clock Operators   </vt:lpstr>
      <vt:lpstr>Clock Operator  Dress Code</vt:lpstr>
      <vt:lpstr>Game Clock Operator Rules Study</vt:lpstr>
      <vt:lpstr>Game Clock Operator  Pre-Game</vt:lpstr>
      <vt:lpstr>Game Clock Operator </vt:lpstr>
      <vt:lpstr>Game Clock Operator</vt:lpstr>
      <vt:lpstr>Game Clock Operator </vt:lpstr>
      <vt:lpstr>Game Clock Operator</vt:lpstr>
      <vt:lpstr>Game Clock Operator  Kickoff</vt:lpstr>
      <vt:lpstr>Game Clock Operator Kickoff</vt:lpstr>
      <vt:lpstr>Game Clock Operator  Clock Starts on the snap</vt:lpstr>
      <vt:lpstr>Clock Operator Clock Stops</vt:lpstr>
      <vt:lpstr>Clock Operator Running Clock</vt:lpstr>
      <vt:lpstr>Clock Operator Running Clock</vt:lpstr>
      <vt:lpstr>Clock Operator Game Clock Goes Out</vt:lpstr>
      <vt:lpstr>Game Cock Operator Overtime Periods</vt:lpstr>
      <vt:lpstr>Game Clock Operator General Information</vt:lpstr>
      <vt:lpstr>Game Clock Operators Action Plan</vt:lpstr>
      <vt:lpstr>Game Clock Operator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CFOA Football</dc:title>
  <dc:creator>Mitch Fazzio</dc:creator>
  <cp:lastModifiedBy>Mitch Fazzio</cp:lastModifiedBy>
  <cp:revision>30</cp:revision>
  <dcterms:created xsi:type="dcterms:W3CDTF">2014-08-24T18:01:07Z</dcterms:created>
  <dcterms:modified xsi:type="dcterms:W3CDTF">2014-09-15T02:55:54Z</dcterms:modified>
</cp:coreProperties>
</file>